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71" autoAdjust="0"/>
    <p:restoredTop sz="94581" autoAdjust="0"/>
  </p:normalViewPr>
  <p:slideViewPr>
    <p:cSldViewPr snapToGrid="0" snapToObjects="1">
      <p:cViewPr varScale="1">
        <p:scale>
          <a:sx n="122" d="100"/>
          <a:sy n="122" d="100"/>
        </p:scale>
        <p:origin x="114" y="264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D11712A-027C-74BD-3599-FAC4C2F1A5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4ABCC97-CEDC-3221-F6DE-DB6D586CCB9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73B1D1D3-BE03-1F32-FC29-A8FC5687791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C47CB9F-28C8-1C8C-AE65-C2C63E5C29A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54495EB5-9E33-F4A7-A314-64FCDFD2095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 alt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F5B232DE-8AEB-8DC2-316A-D5FF3AC164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6790AF-C421-484F-9C62-4DBC7C32F6A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73B2F73-38F1-5926-63E3-FCAE668357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3E373C-7CEB-47F4-A51B-19B1C3B57564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12008D3D-76B6-CD9D-0304-0D5206E79FD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5946B6E-CD93-832D-7A24-03EE585E55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6BF4932-5393-E1E3-9FFB-ABF94A6A07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522121-5C7C-4874-9442-14206D625A11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4ACFD55E-F04B-85FF-A787-23181E3900F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61F6E53-78E5-8442-7ACF-92452D98C8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3F8C79A-7B41-5D9B-42DA-3794FAF43F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AA8CC3-FF7F-4618-AD5C-CA3D05B227EF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4C9F1B63-17BE-B43F-DFFF-8ACA0D35502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C020579-6AF7-825C-5633-1075986570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F7B7414-DBDE-276E-2C4C-4CB43DA32F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3666B3-8FEA-4F51-9B15-A870816158A0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0EEF495E-462B-E79B-9751-987BB025234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2623621-00DD-7741-03CE-7DF5E9E311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FCFC873-25C4-6D06-3C7A-1FC208BB2C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279C2D-3B19-418E-81C1-0B9EFB98EF06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DAEC520C-1DBC-2CD0-76B4-9178A0D5FE8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FB66DCF-8243-2EB2-9036-67F293EB38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5C9EBB7-3FE6-2955-124F-665BBAC8FA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CAC20-1138-40AD-8248-2758A092C670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92063887-D558-435C-8CFE-CF862A033BD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8FDF7BF-D5D4-D60A-99E5-234312BD5A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B6239D8-8097-55E3-082D-EF917FE5C0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32F460-9637-4CCA-984B-C85C88958C9C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DF600E8E-82FC-8D51-3372-9101BF50B84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8F71F6D-D01E-2C68-70B4-BA7DB98625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585D600-059A-7581-E625-78C297B876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B1956-D9F0-4A4F-97DA-62DCB98EBBC8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EC455307-5AB0-1192-68AB-CCEFDE9C992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7EAAF1B-72FB-C430-4BC2-5FFC6AA2DF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95DC6-12B3-0E44-029B-4982859E88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E76707-46FF-16E9-C3AC-F3AF0636C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CD015-3F6C-3968-E2DA-506A54F5B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AE824-7325-BD8F-D9D1-31E5B0EFE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D8675-DB55-FC97-6DC2-EB2A0B5C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7D0CC-D718-42FD-AC93-E7BF0F6A04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395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13B6C-C915-698A-1685-1CA2B020E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7375FD-E753-F68F-D9D9-097FEF7603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9B91C-21B1-85EC-325C-968B82F47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2BE22-2588-9AB7-F72E-72A93DB21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A081C-1D10-6378-D132-9C9C09798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BFB00-9545-491E-9B4A-42663D0255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3416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984ACD-251B-9BA7-B0B1-60EF5A0287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FAE0A2-9597-79AA-DB29-849F34996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1B9F8-A1CF-C357-564D-E96F65244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4D0CA-976C-125B-3A17-F2527377C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61048-58EF-B009-13A1-01FBF0360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39B75-9FAF-475E-97EB-EFF06E2DDE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973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99242-1680-1CD4-DC0B-7B75634F6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FB994-E05B-4860-4B1C-6DE3651A3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2ED3C-A163-B287-7216-0EADF737C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5E5D0-44B5-A332-6087-BC8287888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03EF6-0410-ECE5-F13E-352AD04A9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98991-6444-4674-80EC-DA2F3FCF70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140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90B31-ADC4-782C-5F67-1595BF52F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E39A6-2E7B-7F5D-33D8-836F008D8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B78C2-0BB0-3EE3-C934-AFE62CBDB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5FC36-1833-2C04-48A6-89ECF1B52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A351C-840C-1C16-4F5F-CCF2B6C8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D44E4-102B-4203-B7D4-A03EA7F937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086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EF0-E57C-E3FF-6E0C-2CECAF13C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C34C1-ABE9-CE73-B0D1-B3850CFFDB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99BA4-5188-6A1D-9E81-24969265A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C0ACB-D1FF-33B3-40A8-584147EAD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4DCF4A-A73E-CF60-DAEC-ADEF45D8C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0EDD11-16F2-7030-2155-497B4BB2F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FF6BA-1DC1-48DB-969A-42B69DDF8A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29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0694C-DFB9-52DE-9359-854895179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6312E-23CA-CC49-28B4-886A5E638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30392A-C728-CC7A-47AA-8DB9F19A8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BE7B31-1B05-26F8-A0AE-AC0FE4EB75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AD1F79-2439-04B3-921F-107E1B094D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83A37D-D518-C7F4-69B4-6949D289B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32C71A-C653-B3CA-2CBB-66C5DFBF4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7C1143-551B-A5AB-4184-97F2CF726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06892-4FFC-496E-8E16-510EDB910D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740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7A8C5-0670-FC70-DBC0-B26AD3C73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69CFDD-1695-A63C-D60D-9680F50A9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80751C-5E82-EA54-CCFD-007BFD575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21974D-C542-A12F-42DD-D8E12D90E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34D65-E585-455A-B9B9-327D31D416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7169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C8E60E-1F81-BD29-9FD6-FE8733875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6F27F1-E27A-3C5E-468C-F975D2481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F2ED7F-4BCB-7879-D615-3229D600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4C6F6-D99A-47DE-8219-9F7E2DAE60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66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2B483-2941-5642-CE2D-D7F945DCE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5D3F0-8584-4F78-3DEA-A875AABF0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D445A4-DFA2-4431-6D71-3EE23DCBC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81AAAD-74F4-0FA7-5E40-DBE869939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647FE-5E56-F899-F3E6-B71FB1A67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1F169-90C3-D4BC-C136-715C0C2F2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D6956-C966-47D4-9AD0-699E138EC5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7585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76448-EEC1-3E7C-8F4C-B3C57DB6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0A11E4-A8A8-2715-3CB1-231081C84B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D552EF-AA8E-E595-5C32-E550584EE5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C148F3-53C3-F612-B1DC-642912E1E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69367B-4A15-9966-5E10-ED76932FF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7DC6CE-B1D2-0ED3-BEDF-5CB49953E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66844-ECF9-49D5-B585-18F801370E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9859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3492109-9DBB-C434-C422-5631536692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03A7008-E457-B24D-611E-4CBF453513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4D04D62-9655-4D33-DE82-82383BFA93C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D370C51-9432-7378-FD31-0277308E74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82AAC8B-7004-79CA-042D-FA81311B0BB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AFA2A5-CA03-4770-9FE9-9B198D21A9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Oval 4">
            <a:extLst>
              <a:ext uri="{FF2B5EF4-FFF2-40B4-BE49-F238E27FC236}">
                <a16:creationId xmlns:a16="http://schemas.microsoft.com/office/drawing/2014/main" id="{F1E02EE9-F3D1-043A-C7EB-75235EC73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193800"/>
            <a:ext cx="2743200" cy="26670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4" name="Freeform 6">
            <a:extLst>
              <a:ext uri="{FF2B5EF4-FFF2-40B4-BE49-F238E27FC236}">
                <a16:creationId xmlns:a16="http://schemas.microsoft.com/office/drawing/2014/main" id="{B242320E-64DB-8E88-E8BF-7CC3B26B0963}"/>
              </a:ext>
            </a:extLst>
          </p:cNvPr>
          <p:cNvSpPr>
            <a:spLocks/>
          </p:cNvSpPr>
          <p:nvPr/>
        </p:nvSpPr>
        <p:spPr bwMode="auto">
          <a:xfrm>
            <a:off x="1371600" y="1238250"/>
            <a:ext cx="2590800" cy="1719263"/>
          </a:xfrm>
          <a:custGeom>
            <a:avLst/>
            <a:gdLst>
              <a:gd name="T0" fmla="*/ 0 w 1632"/>
              <a:gd name="T1" fmla="*/ 1104 h 1104"/>
              <a:gd name="T2" fmla="*/ 1008 w 1632"/>
              <a:gd name="T3" fmla="*/ 0 h 1104"/>
              <a:gd name="T4" fmla="*/ 1632 w 1632"/>
              <a:gd name="T5" fmla="*/ 1104 h 1104"/>
              <a:gd name="T6" fmla="*/ 816 w 1632"/>
              <a:gd name="T7" fmla="*/ 816 h 1104"/>
              <a:gd name="T8" fmla="*/ 0 w 1632"/>
              <a:gd name="T9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32" h="1104">
                <a:moveTo>
                  <a:pt x="0" y="1104"/>
                </a:moveTo>
                <a:lnTo>
                  <a:pt x="1008" y="0"/>
                </a:lnTo>
                <a:lnTo>
                  <a:pt x="1632" y="1104"/>
                </a:lnTo>
                <a:lnTo>
                  <a:pt x="816" y="816"/>
                </a:lnTo>
                <a:lnTo>
                  <a:pt x="0" y="1104"/>
                </a:lnTo>
                <a:close/>
              </a:path>
            </a:pathLst>
          </a:custGeom>
          <a:solidFill>
            <a:srgbClr val="FFFF00">
              <a:alpha val="53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2BD5D0E9-596E-A8C9-64F2-7CC6998C4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9838" y="2500313"/>
            <a:ext cx="428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400" i="1">
                <a:latin typeface="Brush Script" pitchFamily="66" charset="0"/>
              </a:rPr>
              <a:t>2x</a:t>
            </a:r>
          </a:p>
        </p:txBody>
      </p:sp>
      <p:grpSp>
        <p:nvGrpSpPr>
          <p:cNvPr id="2064" name="Group 16">
            <a:extLst>
              <a:ext uri="{FF2B5EF4-FFF2-40B4-BE49-F238E27FC236}">
                <a16:creationId xmlns:a16="http://schemas.microsoft.com/office/drawing/2014/main" id="{C01B6C50-A4BA-F64D-442F-918C1BF1EB20}"/>
              </a:ext>
            </a:extLst>
          </p:cNvPr>
          <p:cNvGrpSpPr>
            <a:grpSpLocks/>
          </p:cNvGrpSpPr>
          <p:nvPr/>
        </p:nvGrpSpPr>
        <p:grpSpPr bwMode="auto">
          <a:xfrm>
            <a:off x="2398713" y="1428750"/>
            <a:ext cx="730250" cy="1528763"/>
            <a:chOff x="1511" y="900"/>
            <a:chExt cx="460" cy="963"/>
          </a:xfrm>
        </p:grpSpPr>
        <p:sp>
          <p:nvSpPr>
            <p:cNvPr id="2055" name="Arc 7">
              <a:extLst>
                <a:ext uri="{FF2B5EF4-FFF2-40B4-BE49-F238E27FC236}">
                  <a16:creationId xmlns:a16="http://schemas.microsoft.com/office/drawing/2014/main" id="{CD7BE932-624B-0330-D953-55C615EC4749}"/>
                </a:ext>
              </a:extLst>
            </p:cNvPr>
            <p:cNvSpPr>
              <a:spLocks/>
            </p:cNvSpPr>
            <p:nvPr/>
          </p:nvSpPr>
          <p:spPr bwMode="auto">
            <a:xfrm rot="3584865" flipV="1">
              <a:off x="1537" y="1513"/>
              <a:ext cx="324" cy="376"/>
            </a:xfrm>
            <a:custGeom>
              <a:avLst/>
              <a:gdLst>
                <a:gd name="G0" fmla="+- 1859 0 0"/>
                <a:gd name="G1" fmla="+- 21600 0 0"/>
                <a:gd name="G2" fmla="+- 21600 0 0"/>
                <a:gd name="T0" fmla="*/ 0 w 23459"/>
                <a:gd name="T1" fmla="*/ 80 h 38383"/>
                <a:gd name="T2" fmla="*/ 15456 w 23459"/>
                <a:gd name="T3" fmla="*/ 38383 h 38383"/>
                <a:gd name="T4" fmla="*/ 1859 w 23459"/>
                <a:gd name="T5" fmla="*/ 21600 h 38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459" h="38383" fill="none" extrusionOk="0">
                  <a:moveTo>
                    <a:pt x="0" y="80"/>
                  </a:moveTo>
                  <a:cubicBezTo>
                    <a:pt x="618" y="26"/>
                    <a:pt x="1238" y="0"/>
                    <a:pt x="1859" y="0"/>
                  </a:cubicBezTo>
                  <a:cubicBezTo>
                    <a:pt x="13788" y="0"/>
                    <a:pt x="23459" y="9670"/>
                    <a:pt x="23459" y="21600"/>
                  </a:cubicBezTo>
                  <a:cubicBezTo>
                    <a:pt x="23459" y="28115"/>
                    <a:pt x="20518" y="34282"/>
                    <a:pt x="15456" y="38383"/>
                  </a:cubicBezTo>
                </a:path>
                <a:path w="23459" h="38383" stroke="0" extrusionOk="0">
                  <a:moveTo>
                    <a:pt x="0" y="80"/>
                  </a:moveTo>
                  <a:cubicBezTo>
                    <a:pt x="618" y="26"/>
                    <a:pt x="1238" y="0"/>
                    <a:pt x="1859" y="0"/>
                  </a:cubicBezTo>
                  <a:cubicBezTo>
                    <a:pt x="13788" y="0"/>
                    <a:pt x="23459" y="9670"/>
                    <a:pt x="23459" y="21600"/>
                  </a:cubicBezTo>
                  <a:cubicBezTo>
                    <a:pt x="23459" y="28115"/>
                    <a:pt x="20518" y="34282"/>
                    <a:pt x="15456" y="38383"/>
                  </a:cubicBezTo>
                  <a:lnTo>
                    <a:pt x="1859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8" name="Arc 10">
              <a:extLst>
                <a:ext uri="{FF2B5EF4-FFF2-40B4-BE49-F238E27FC236}">
                  <a16:creationId xmlns:a16="http://schemas.microsoft.com/office/drawing/2014/main" id="{1E6D11A3-464E-AB6F-2FF4-6DBEC39A6C1C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1758" y="900"/>
              <a:ext cx="213" cy="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059" name="Text Box 11">
            <a:extLst>
              <a:ext uri="{FF2B5EF4-FFF2-40B4-BE49-F238E27FC236}">
                <a16:creationId xmlns:a16="http://schemas.microsoft.com/office/drawing/2014/main" id="{BE2D5842-E10F-C5A1-A935-2442B6549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0825" y="1193800"/>
            <a:ext cx="338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i="1">
                <a:latin typeface="Brush Script" pitchFamily="66" charset="0"/>
              </a:rPr>
              <a:t>x</a:t>
            </a:r>
          </a:p>
        </p:txBody>
      </p:sp>
      <p:grpSp>
        <p:nvGrpSpPr>
          <p:cNvPr id="2063" name="Group 15">
            <a:extLst>
              <a:ext uri="{FF2B5EF4-FFF2-40B4-BE49-F238E27FC236}">
                <a16:creationId xmlns:a16="http://schemas.microsoft.com/office/drawing/2014/main" id="{0919A206-784A-CBC4-8A39-252D8BDEEDCF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2189163"/>
            <a:ext cx="5481638" cy="2543175"/>
            <a:chOff x="864" y="1379"/>
            <a:chExt cx="3453" cy="1602"/>
          </a:xfrm>
        </p:grpSpPr>
        <p:sp>
          <p:nvSpPr>
            <p:cNvPr id="2060" name="Arc 12">
              <a:extLst>
                <a:ext uri="{FF2B5EF4-FFF2-40B4-BE49-F238E27FC236}">
                  <a16:creationId xmlns:a16="http://schemas.microsoft.com/office/drawing/2014/main" id="{8246A6EA-62C1-26B7-6901-9964D6993309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864" y="1379"/>
              <a:ext cx="1632" cy="1053"/>
            </a:xfrm>
            <a:custGeom>
              <a:avLst/>
              <a:gdLst>
                <a:gd name="G0" fmla="+- 19111 0 0"/>
                <a:gd name="G1" fmla="+- 21600 0 0"/>
                <a:gd name="G2" fmla="+- 21600 0 0"/>
                <a:gd name="T0" fmla="*/ 0 w 38182"/>
                <a:gd name="T1" fmla="*/ 11533 h 21600"/>
                <a:gd name="T2" fmla="*/ 38182 w 38182"/>
                <a:gd name="T3" fmla="*/ 11458 h 21600"/>
                <a:gd name="T4" fmla="*/ 19111 w 3818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182" h="21600" fill="none" extrusionOk="0">
                  <a:moveTo>
                    <a:pt x="0" y="11533"/>
                  </a:moveTo>
                  <a:cubicBezTo>
                    <a:pt x="3736" y="4440"/>
                    <a:pt x="11094" y="0"/>
                    <a:pt x="19111" y="0"/>
                  </a:cubicBezTo>
                  <a:cubicBezTo>
                    <a:pt x="27097" y="0"/>
                    <a:pt x="34432" y="4406"/>
                    <a:pt x="38181" y="11458"/>
                  </a:cubicBezTo>
                </a:path>
                <a:path w="38182" h="21600" stroke="0" extrusionOk="0">
                  <a:moveTo>
                    <a:pt x="0" y="11533"/>
                  </a:moveTo>
                  <a:cubicBezTo>
                    <a:pt x="3736" y="4440"/>
                    <a:pt x="11094" y="0"/>
                    <a:pt x="19111" y="0"/>
                  </a:cubicBezTo>
                  <a:cubicBezTo>
                    <a:pt x="27097" y="0"/>
                    <a:pt x="34432" y="4406"/>
                    <a:pt x="38181" y="11458"/>
                  </a:cubicBezTo>
                  <a:lnTo>
                    <a:pt x="19111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61" name="Text Box 13">
              <a:extLst>
                <a:ext uri="{FF2B5EF4-FFF2-40B4-BE49-F238E27FC236}">
                  <a16:creationId xmlns:a16="http://schemas.microsoft.com/office/drawing/2014/main" id="{46A57F72-0CCB-1F5E-128A-060C68E586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2732"/>
              <a:ext cx="1773" cy="24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/>
                <a:t>This is the ARC</a:t>
              </a:r>
            </a:p>
          </p:txBody>
        </p:sp>
        <p:sp>
          <p:nvSpPr>
            <p:cNvPr id="2062" name="Line 14">
              <a:extLst>
                <a:ext uri="{FF2B5EF4-FFF2-40B4-BE49-F238E27FC236}">
                  <a16:creationId xmlns:a16="http://schemas.microsoft.com/office/drawing/2014/main" id="{BAFC05B9-428D-AFF6-1F3E-52B03991EC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136" y="2312"/>
              <a:ext cx="408" cy="4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71" name="Group 23">
            <a:extLst>
              <a:ext uri="{FF2B5EF4-FFF2-40B4-BE49-F238E27FC236}">
                <a16:creationId xmlns:a16="http://schemas.microsoft.com/office/drawing/2014/main" id="{41843287-0525-86C4-2B0D-62654969289A}"/>
              </a:ext>
            </a:extLst>
          </p:cNvPr>
          <p:cNvGrpSpPr>
            <a:grpSpLocks/>
          </p:cNvGrpSpPr>
          <p:nvPr/>
        </p:nvGrpSpPr>
        <p:grpSpPr bwMode="auto">
          <a:xfrm>
            <a:off x="2509838" y="1193800"/>
            <a:ext cx="3344862" cy="1362075"/>
            <a:chOff x="1581" y="752"/>
            <a:chExt cx="2107" cy="858"/>
          </a:xfrm>
        </p:grpSpPr>
        <p:sp>
          <p:nvSpPr>
            <p:cNvPr id="2065" name="Text Box 17">
              <a:extLst>
                <a:ext uri="{FF2B5EF4-FFF2-40B4-BE49-F238E27FC236}">
                  <a16:creationId xmlns:a16="http://schemas.microsoft.com/office/drawing/2014/main" id="{2565F1FB-B48F-A49A-7E19-02ACF21589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1" y="1379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/>
                <a:t>o</a:t>
              </a:r>
            </a:p>
          </p:txBody>
        </p:sp>
        <p:grpSp>
          <p:nvGrpSpPr>
            <p:cNvPr id="2068" name="Group 20">
              <a:extLst>
                <a:ext uri="{FF2B5EF4-FFF2-40B4-BE49-F238E27FC236}">
                  <a16:creationId xmlns:a16="http://schemas.microsoft.com/office/drawing/2014/main" id="{F3995ECD-0398-C7E5-57ED-F8FF2C2B6C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0" y="752"/>
              <a:ext cx="1978" cy="797"/>
              <a:chOff x="1710" y="752"/>
              <a:chExt cx="1978" cy="797"/>
            </a:xfrm>
          </p:grpSpPr>
          <p:sp>
            <p:nvSpPr>
              <p:cNvPr id="2066" name="Text Box 18">
                <a:extLst>
                  <a:ext uri="{FF2B5EF4-FFF2-40B4-BE49-F238E27FC236}">
                    <a16:creationId xmlns:a16="http://schemas.microsoft.com/office/drawing/2014/main" id="{28516589-C3DA-2368-8C70-137851BD1F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752"/>
                <a:ext cx="114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altLang="en-US"/>
                  <a:t>Centre of Circle</a:t>
                </a:r>
              </a:p>
            </p:txBody>
          </p:sp>
          <p:sp>
            <p:nvSpPr>
              <p:cNvPr id="2067" name="Line 19">
                <a:extLst>
                  <a:ext uri="{FF2B5EF4-FFF2-40B4-BE49-F238E27FC236}">
                    <a16:creationId xmlns:a16="http://schemas.microsoft.com/office/drawing/2014/main" id="{716EC3D1-8701-45B8-2AA8-A38980BDA8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10" y="957"/>
                <a:ext cx="786" cy="5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070" name="Text Box 22">
            <a:extLst>
              <a:ext uri="{FF2B5EF4-FFF2-40B4-BE49-F238E27FC236}">
                <a16:creationId xmlns:a16="http://schemas.microsoft.com/office/drawing/2014/main" id="{034C7281-9B93-7600-0228-D8F890325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0" y="5346700"/>
            <a:ext cx="7023100" cy="915988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The Angle </a:t>
            </a:r>
            <a:r>
              <a:rPr lang="en-US" altLang="en-US" i="1"/>
              <a:t>x</a:t>
            </a:r>
            <a:r>
              <a:rPr lang="en-US" altLang="en-US"/>
              <a:t> subtended at the centre of a circle by an arc is twice the size of the angle on the circumference subtended by the same arc.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/>
      <p:bldP spid="2059" grpId="0"/>
      <p:bldP spid="207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Oval 4">
            <a:extLst>
              <a:ext uri="{FF2B5EF4-FFF2-40B4-BE49-F238E27FC236}">
                <a16:creationId xmlns:a16="http://schemas.microsoft.com/office/drawing/2014/main" id="{6CF054A4-FA77-1644-EB37-AC2410DA2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193800"/>
            <a:ext cx="2743200" cy="26670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9" name="Freeform 7">
            <a:extLst>
              <a:ext uri="{FF2B5EF4-FFF2-40B4-BE49-F238E27FC236}">
                <a16:creationId xmlns:a16="http://schemas.microsoft.com/office/drawing/2014/main" id="{230D0C94-D243-B7C4-0F97-FB5FFDA1D811}"/>
              </a:ext>
            </a:extLst>
          </p:cNvPr>
          <p:cNvSpPr>
            <a:spLocks/>
          </p:cNvSpPr>
          <p:nvPr/>
        </p:nvSpPr>
        <p:spPr bwMode="auto">
          <a:xfrm>
            <a:off x="1400175" y="1190625"/>
            <a:ext cx="2324100" cy="1319213"/>
          </a:xfrm>
          <a:custGeom>
            <a:avLst/>
            <a:gdLst>
              <a:gd name="T0" fmla="*/ 0 w 1464"/>
              <a:gd name="T1" fmla="*/ 522 h 831"/>
              <a:gd name="T2" fmla="*/ 789 w 1464"/>
              <a:gd name="T3" fmla="*/ 831 h 831"/>
              <a:gd name="T4" fmla="*/ 1464 w 1464"/>
              <a:gd name="T5" fmla="*/ 309 h 831"/>
              <a:gd name="T6" fmla="*/ 786 w 1464"/>
              <a:gd name="T7" fmla="*/ 0 h 831"/>
              <a:gd name="T8" fmla="*/ 0 w 1464"/>
              <a:gd name="T9" fmla="*/ 522 h 8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64" h="831">
                <a:moveTo>
                  <a:pt x="0" y="522"/>
                </a:moveTo>
                <a:lnTo>
                  <a:pt x="789" y="831"/>
                </a:lnTo>
                <a:lnTo>
                  <a:pt x="1464" y="309"/>
                </a:lnTo>
                <a:lnTo>
                  <a:pt x="786" y="0"/>
                </a:lnTo>
                <a:lnTo>
                  <a:pt x="0" y="522"/>
                </a:lnTo>
                <a:close/>
              </a:path>
            </a:pathLst>
          </a:custGeom>
          <a:solidFill>
            <a:srgbClr val="FFFF00">
              <a:alpha val="53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Arc 8">
            <a:extLst>
              <a:ext uri="{FF2B5EF4-FFF2-40B4-BE49-F238E27FC236}">
                <a16:creationId xmlns:a16="http://schemas.microsoft.com/office/drawing/2014/main" id="{602D1D39-4AA7-7C4D-361A-368A7FC9FBB2}"/>
              </a:ext>
            </a:extLst>
          </p:cNvPr>
          <p:cNvSpPr>
            <a:spLocks/>
          </p:cNvSpPr>
          <p:nvPr/>
        </p:nvSpPr>
        <p:spPr bwMode="auto">
          <a:xfrm>
            <a:off x="2168525" y="2157413"/>
            <a:ext cx="966788" cy="588962"/>
          </a:xfrm>
          <a:custGeom>
            <a:avLst/>
            <a:gdLst>
              <a:gd name="G0" fmla="+- 21510 0 0"/>
              <a:gd name="G1" fmla="+- 5368 0 0"/>
              <a:gd name="G2" fmla="+- 21600 0 0"/>
              <a:gd name="T0" fmla="*/ 42432 w 43110"/>
              <a:gd name="T1" fmla="*/ 0 h 26968"/>
              <a:gd name="T2" fmla="*/ 0 w 43110"/>
              <a:gd name="T3" fmla="*/ 7337 h 26968"/>
              <a:gd name="T4" fmla="*/ 21510 w 43110"/>
              <a:gd name="T5" fmla="*/ 5368 h 26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10" h="26968" fill="none" extrusionOk="0">
                <a:moveTo>
                  <a:pt x="42432" y="-1"/>
                </a:moveTo>
                <a:cubicBezTo>
                  <a:pt x="42882" y="1753"/>
                  <a:pt x="43110" y="3557"/>
                  <a:pt x="43110" y="5368"/>
                </a:cubicBezTo>
                <a:cubicBezTo>
                  <a:pt x="43110" y="17297"/>
                  <a:pt x="33439" y="26968"/>
                  <a:pt x="21510" y="26968"/>
                </a:cubicBezTo>
                <a:cubicBezTo>
                  <a:pt x="10343" y="26968"/>
                  <a:pt x="1017" y="18456"/>
                  <a:pt x="-1" y="7337"/>
                </a:cubicBezTo>
              </a:path>
              <a:path w="43110" h="26968" stroke="0" extrusionOk="0">
                <a:moveTo>
                  <a:pt x="42432" y="-1"/>
                </a:moveTo>
                <a:cubicBezTo>
                  <a:pt x="42882" y="1753"/>
                  <a:pt x="43110" y="3557"/>
                  <a:pt x="43110" y="5368"/>
                </a:cubicBezTo>
                <a:cubicBezTo>
                  <a:pt x="43110" y="17297"/>
                  <a:pt x="33439" y="26968"/>
                  <a:pt x="21510" y="26968"/>
                </a:cubicBezTo>
                <a:cubicBezTo>
                  <a:pt x="10343" y="26968"/>
                  <a:pt x="1017" y="18456"/>
                  <a:pt x="-1" y="7337"/>
                </a:cubicBezTo>
                <a:lnTo>
                  <a:pt x="21510" y="536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3" name="Arc 11">
            <a:extLst>
              <a:ext uri="{FF2B5EF4-FFF2-40B4-BE49-F238E27FC236}">
                <a16:creationId xmlns:a16="http://schemas.microsoft.com/office/drawing/2014/main" id="{F11BE0F5-5CC6-28A2-FC41-75243EC9800D}"/>
              </a:ext>
            </a:extLst>
          </p:cNvPr>
          <p:cNvSpPr>
            <a:spLocks/>
          </p:cNvSpPr>
          <p:nvPr/>
        </p:nvSpPr>
        <p:spPr bwMode="auto">
          <a:xfrm flipH="1" flipV="1">
            <a:off x="2359025" y="1376363"/>
            <a:ext cx="776288" cy="114300"/>
          </a:xfrm>
          <a:custGeom>
            <a:avLst/>
            <a:gdLst>
              <a:gd name="G0" fmla="+- 20511 0 0"/>
              <a:gd name="G1" fmla="+- 21600 0 0"/>
              <a:gd name="G2" fmla="+- 21600 0 0"/>
              <a:gd name="T0" fmla="*/ 0 w 42111"/>
              <a:gd name="T1" fmla="*/ 14827 h 21600"/>
              <a:gd name="T2" fmla="*/ 42111 w 42111"/>
              <a:gd name="T3" fmla="*/ 21600 h 21600"/>
              <a:gd name="T4" fmla="*/ 20511 w 4211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111" h="21600" fill="none" extrusionOk="0">
                <a:moveTo>
                  <a:pt x="0" y="14827"/>
                </a:moveTo>
                <a:cubicBezTo>
                  <a:pt x="2922" y="5977"/>
                  <a:pt x="11191" y="0"/>
                  <a:pt x="20511" y="0"/>
                </a:cubicBezTo>
                <a:cubicBezTo>
                  <a:pt x="32440" y="0"/>
                  <a:pt x="42111" y="9670"/>
                  <a:pt x="42111" y="21600"/>
                </a:cubicBezTo>
              </a:path>
              <a:path w="42111" h="21600" stroke="0" extrusionOk="0">
                <a:moveTo>
                  <a:pt x="0" y="14827"/>
                </a:moveTo>
                <a:cubicBezTo>
                  <a:pt x="2922" y="5977"/>
                  <a:pt x="11191" y="0"/>
                  <a:pt x="20511" y="0"/>
                </a:cubicBezTo>
                <a:cubicBezTo>
                  <a:pt x="32440" y="0"/>
                  <a:pt x="42111" y="9670"/>
                  <a:pt x="42111" y="21600"/>
                </a:cubicBezTo>
                <a:lnTo>
                  <a:pt x="20511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4" name="Text Box 12">
            <a:extLst>
              <a:ext uri="{FF2B5EF4-FFF2-40B4-BE49-F238E27FC236}">
                <a16:creationId xmlns:a16="http://schemas.microsoft.com/office/drawing/2014/main" id="{CA247C03-0A9C-36ED-CED1-1FA11EB40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2430463"/>
            <a:ext cx="7127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i="1">
                <a:latin typeface="Brush Script" pitchFamily="66" charset="0"/>
              </a:rPr>
              <a:t>2x</a:t>
            </a:r>
          </a:p>
        </p:txBody>
      </p:sp>
      <p:sp>
        <p:nvSpPr>
          <p:cNvPr id="3085" name="Text Box 13">
            <a:extLst>
              <a:ext uri="{FF2B5EF4-FFF2-40B4-BE49-F238E27FC236}">
                <a16:creationId xmlns:a16="http://schemas.microsoft.com/office/drawing/2014/main" id="{69DD8A68-FF1D-C389-56CC-108447735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7463" y="1190625"/>
            <a:ext cx="371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latin typeface="Brush Script" pitchFamily="66" charset="0"/>
              </a:rPr>
              <a:t>x</a:t>
            </a:r>
          </a:p>
        </p:txBody>
      </p:sp>
      <p:sp>
        <p:nvSpPr>
          <p:cNvPr id="3086" name="Arc 14">
            <a:extLst>
              <a:ext uri="{FF2B5EF4-FFF2-40B4-BE49-F238E27FC236}">
                <a16:creationId xmlns:a16="http://schemas.microsoft.com/office/drawing/2014/main" id="{B1B85E51-150F-ECAB-0041-2A3B0A168A6E}"/>
              </a:ext>
            </a:extLst>
          </p:cNvPr>
          <p:cNvSpPr>
            <a:spLocks/>
          </p:cNvSpPr>
          <p:nvPr/>
        </p:nvSpPr>
        <p:spPr bwMode="auto">
          <a:xfrm flipV="1">
            <a:off x="1295400" y="1689100"/>
            <a:ext cx="2743200" cy="217011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634 w 43200"/>
              <a:gd name="T1" fmla="*/ 29842 h 35638"/>
              <a:gd name="T2" fmla="*/ 38016 w 43200"/>
              <a:gd name="T3" fmla="*/ 35638 h 35638"/>
              <a:gd name="T4" fmla="*/ 21600 w 43200"/>
              <a:gd name="T5" fmla="*/ 21600 h 356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5638" fill="none" extrusionOk="0">
                <a:moveTo>
                  <a:pt x="1634" y="29841"/>
                </a:moveTo>
                <a:cubicBezTo>
                  <a:pt x="555" y="27228"/>
                  <a:pt x="0" y="2442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6747"/>
                  <a:pt x="41361" y="31725"/>
                  <a:pt x="38016" y="35638"/>
                </a:cubicBezTo>
              </a:path>
              <a:path w="43200" h="35638" stroke="0" extrusionOk="0">
                <a:moveTo>
                  <a:pt x="1634" y="29841"/>
                </a:moveTo>
                <a:cubicBezTo>
                  <a:pt x="555" y="27228"/>
                  <a:pt x="0" y="2442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6747"/>
                  <a:pt x="41361" y="31725"/>
                  <a:pt x="38016" y="35638"/>
                </a:cubicBezTo>
                <a:lnTo>
                  <a:pt x="21600" y="21600"/>
                </a:lnTo>
                <a:close/>
              </a:path>
            </a:pathLst>
          </a:custGeom>
          <a:noFill/>
          <a:ln w="31750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7" name="Text Box 15">
            <a:extLst>
              <a:ext uri="{FF2B5EF4-FFF2-40B4-BE49-F238E27FC236}">
                <a16:creationId xmlns:a16="http://schemas.microsoft.com/office/drawing/2014/main" id="{61C54C02-2B62-5B08-1E7E-0D52AAB70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2143125"/>
            <a:ext cx="371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o</a:t>
            </a:r>
          </a:p>
        </p:txBody>
      </p:sp>
      <p:grpSp>
        <p:nvGrpSpPr>
          <p:cNvPr id="3095" name="Group 23">
            <a:extLst>
              <a:ext uri="{FF2B5EF4-FFF2-40B4-BE49-F238E27FC236}">
                <a16:creationId xmlns:a16="http://schemas.microsoft.com/office/drawing/2014/main" id="{14938241-CDC1-2F1F-6A0D-0CFF10C5E0B8}"/>
              </a:ext>
            </a:extLst>
          </p:cNvPr>
          <p:cNvGrpSpPr>
            <a:grpSpLocks/>
          </p:cNvGrpSpPr>
          <p:nvPr/>
        </p:nvGrpSpPr>
        <p:grpSpPr bwMode="auto">
          <a:xfrm>
            <a:off x="2794000" y="3859213"/>
            <a:ext cx="3097213" cy="896937"/>
            <a:chOff x="1760" y="2431"/>
            <a:chExt cx="1951" cy="565"/>
          </a:xfrm>
        </p:grpSpPr>
        <p:sp>
          <p:nvSpPr>
            <p:cNvPr id="3088" name="Text Box 16">
              <a:extLst>
                <a:ext uri="{FF2B5EF4-FFF2-40B4-BE49-F238E27FC236}">
                  <a16:creationId xmlns:a16="http://schemas.microsoft.com/office/drawing/2014/main" id="{9D613E85-7E50-EE97-93E9-F12C2CBF69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6" y="2765"/>
              <a:ext cx="14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/>
                <a:t>This is the ARC</a:t>
              </a:r>
            </a:p>
          </p:txBody>
        </p:sp>
        <p:sp>
          <p:nvSpPr>
            <p:cNvPr id="3089" name="Line 17">
              <a:extLst>
                <a:ext uri="{FF2B5EF4-FFF2-40B4-BE49-F238E27FC236}">
                  <a16:creationId xmlns:a16="http://schemas.microsoft.com/office/drawing/2014/main" id="{A5289372-9434-8BC6-DD06-CBCF1AFCA9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60" y="2431"/>
              <a:ext cx="486" cy="3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94" name="Group 22">
            <a:extLst>
              <a:ext uri="{FF2B5EF4-FFF2-40B4-BE49-F238E27FC236}">
                <a16:creationId xmlns:a16="http://schemas.microsoft.com/office/drawing/2014/main" id="{F75A75D6-6EDA-150B-E9EA-F02BDC0342C3}"/>
              </a:ext>
            </a:extLst>
          </p:cNvPr>
          <p:cNvGrpSpPr>
            <a:grpSpLocks/>
          </p:cNvGrpSpPr>
          <p:nvPr/>
        </p:nvGrpSpPr>
        <p:grpSpPr bwMode="auto">
          <a:xfrm>
            <a:off x="2690813" y="927100"/>
            <a:ext cx="5356225" cy="1582738"/>
            <a:chOff x="1695" y="584"/>
            <a:chExt cx="3374" cy="997"/>
          </a:xfrm>
        </p:grpSpPr>
        <p:sp>
          <p:nvSpPr>
            <p:cNvPr id="3090" name="Line 18">
              <a:extLst>
                <a:ext uri="{FF2B5EF4-FFF2-40B4-BE49-F238E27FC236}">
                  <a16:creationId xmlns:a16="http://schemas.microsoft.com/office/drawing/2014/main" id="{A5811156-C7AF-1D0D-0F8F-14220DAB7D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95" y="752"/>
              <a:ext cx="1698" cy="8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1" name="Text Box 19">
              <a:extLst>
                <a:ext uri="{FF2B5EF4-FFF2-40B4-BE49-F238E27FC236}">
                  <a16:creationId xmlns:a16="http://schemas.microsoft.com/office/drawing/2014/main" id="{63ADA0F4-3955-9E4F-815A-8F779015D4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3" y="584"/>
              <a:ext cx="16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/>
                <a:t>Centre of Circle</a:t>
              </a:r>
            </a:p>
          </p:txBody>
        </p:sp>
      </p:grpSp>
      <p:sp>
        <p:nvSpPr>
          <p:cNvPr id="3092" name="Text Box 20">
            <a:extLst>
              <a:ext uri="{FF2B5EF4-FFF2-40B4-BE49-F238E27FC236}">
                <a16:creationId xmlns:a16="http://schemas.microsoft.com/office/drawing/2014/main" id="{1DD49D70-37C2-5B41-FE4C-5DABD7324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188" y="5341938"/>
            <a:ext cx="60753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Angle subtended at the Centre is twice the angle at the circumference</a:t>
            </a:r>
          </a:p>
        </p:txBody>
      </p:sp>
      <p:sp>
        <p:nvSpPr>
          <p:cNvPr id="3093" name="WordArt 21">
            <a:extLst>
              <a:ext uri="{FF2B5EF4-FFF2-40B4-BE49-F238E27FC236}">
                <a16:creationId xmlns:a16="http://schemas.microsoft.com/office/drawing/2014/main" id="{13B9247E-2A01-2F73-7F3A-A994C76EC0D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47675" y="542925"/>
            <a:ext cx="169545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Case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2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" grpId="0"/>
      <p:bldP spid="3085" grpId="1"/>
      <p:bldP spid="3087" grpId="0"/>
      <p:bldP spid="309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Oval 5">
            <a:extLst>
              <a:ext uri="{FF2B5EF4-FFF2-40B4-BE49-F238E27FC236}">
                <a16:creationId xmlns:a16="http://schemas.microsoft.com/office/drawing/2014/main" id="{367FF60C-0444-344A-9AA8-39698D2D0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193800"/>
            <a:ext cx="2743200" cy="26670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3" name="Freeform 7">
            <a:extLst>
              <a:ext uri="{FF2B5EF4-FFF2-40B4-BE49-F238E27FC236}">
                <a16:creationId xmlns:a16="http://schemas.microsoft.com/office/drawing/2014/main" id="{DDF79809-64C0-4E93-C8D7-2E434B2A3D30}"/>
              </a:ext>
            </a:extLst>
          </p:cNvPr>
          <p:cNvSpPr>
            <a:spLocks/>
          </p:cNvSpPr>
          <p:nvPr/>
        </p:nvSpPr>
        <p:spPr bwMode="auto">
          <a:xfrm>
            <a:off x="1308100" y="2355850"/>
            <a:ext cx="2076450" cy="1308100"/>
          </a:xfrm>
          <a:custGeom>
            <a:avLst/>
            <a:gdLst>
              <a:gd name="T0" fmla="*/ 212 w 1308"/>
              <a:gd name="T1" fmla="*/ 672 h 824"/>
              <a:gd name="T2" fmla="*/ 0 w 1308"/>
              <a:gd name="T3" fmla="*/ 0 h 824"/>
              <a:gd name="T4" fmla="*/ 1308 w 1308"/>
              <a:gd name="T5" fmla="*/ 824 h 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08" h="824">
                <a:moveTo>
                  <a:pt x="212" y="672"/>
                </a:moveTo>
                <a:lnTo>
                  <a:pt x="0" y="0"/>
                </a:lnTo>
                <a:lnTo>
                  <a:pt x="1308" y="82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4" name="Freeform 8">
            <a:extLst>
              <a:ext uri="{FF2B5EF4-FFF2-40B4-BE49-F238E27FC236}">
                <a16:creationId xmlns:a16="http://schemas.microsoft.com/office/drawing/2014/main" id="{CBD55653-EE22-F854-FAC5-A757C4B42C82}"/>
              </a:ext>
            </a:extLst>
          </p:cNvPr>
          <p:cNvSpPr>
            <a:spLocks/>
          </p:cNvSpPr>
          <p:nvPr/>
        </p:nvSpPr>
        <p:spPr bwMode="auto">
          <a:xfrm>
            <a:off x="1638300" y="1231900"/>
            <a:ext cx="1752600" cy="2425700"/>
          </a:xfrm>
          <a:custGeom>
            <a:avLst/>
            <a:gdLst>
              <a:gd name="T0" fmla="*/ 0 w 1104"/>
              <a:gd name="T1" fmla="*/ 1384 h 1528"/>
              <a:gd name="T2" fmla="*/ 424 w 1104"/>
              <a:gd name="T3" fmla="*/ 0 h 1528"/>
              <a:gd name="T4" fmla="*/ 1104 w 1104"/>
              <a:gd name="T5" fmla="*/ 1528 h 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1528">
                <a:moveTo>
                  <a:pt x="0" y="1384"/>
                </a:moveTo>
                <a:lnTo>
                  <a:pt x="424" y="0"/>
                </a:lnTo>
                <a:lnTo>
                  <a:pt x="1104" y="152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5" name="Freeform 9">
            <a:extLst>
              <a:ext uri="{FF2B5EF4-FFF2-40B4-BE49-F238E27FC236}">
                <a16:creationId xmlns:a16="http://schemas.microsoft.com/office/drawing/2014/main" id="{0D2C5996-5840-7493-4EC7-8F815C2DF385}"/>
              </a:ext>
            </a:extLst>
          </p:cNvPr>
          <p:cNvSpPr>
            <a:spLocks/>
          </p:cNvSpPr>
          <p:nvPr/>
        </p:nvSpPr>
        <p:spPr bwMode="auto">
          <a:xfrm>
            <a:off x="1651000" y="1720850"/>
            <a:ext cx="2114550" cy="1943100"/>
          </a:xfrm>
          <a:custGeom>
            <a:avLst/>
            <a:gdLst>
              <a:gd name="T0" fmla="*/ 0 w 1332"/>
              <a:gd name="T1" fmla="*/ 1076 h 1224"/>
              <a:gd name="T2" fmla="*/ 1332 w 1332"/>
              <a:gd name="T3" fmla="*/ 0 h 1224"/>
              <a:gd name="T4" fmla="*/ 1100 w 1332"/>
              <a:gd name="T5" fmla="*/ 1224 h 1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32" h="1224">
                <a:moveTo>
                  <a:pt x="0" y="1076"/>
                </a:moveTo>
                <a:lnTo>
                  <a:pt x="1332" y="0"/>
                </a:lnTo>
                <a:lnTo>
                  <a:pt x="1100" y="122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109" name="Group 13">
            <a:extLst>
              <a:ext uri="{FF2B5EF4-FFF2-40B4-BE49-F238E27FC236}">
                <a16:creationId xmlns:a16="http://schemas.microsoft.com/office/drawing/2014/main" id="{6F8D32E0-2DAB-D7BB-ACD0-E51A4C15E0E4}"/>
              </a:ext>
            </a:extLst>
          </p:cNvPr>
          <p:cNvGrpSpPr>
            <a:grpSpLocks/>
          </p:cNvGrpSpPr>
          <p:nvPr/>
        </p:nvGrpSpPr>
        <p:grpSpPr bwMode="auto">
          <a:xfrm>
            <a:off x="1346200" y="1295400"/>
            <a:ext cx="2470150" cy="1477963"/>
            <a:chOff x="848" y="816"/>
            <a:chExt cx="1556" cy="931"/>
          </a:xfrm>
        </p:grpSpPr>
        <p:sp>
          <p:nvSpPr>
            <p:cNvPr id="4106" name="Text Box 10">
              <a:extLst>
                <a:ext uri="{FF2B5EF4-FFF2-40B4-BE49-F238E27FC236}">
                  <a16:creationId xmlns:a16="http://schemas.microsoft.com/office/drawing/2014/main" id="{CCBB6DCE-18E3-E987-B99B-F4572C0521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8" y="1516"/>
              <a:ext cx="2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>
                  <a:latin typeface="Brush Script" pitchFamily="66" charset="0"/>
                </a:rPr>
                <a:t>x</a:t>
              </a:r>
            </a:p>
          </p:txBody>
        </p:sp>
        <p:sp>
          <p:nvSpPr>
            <p:cNvPr id="4107" name="Text Box 11">
              <a:extLst>
                <a:ext uri="{FF2B5EF4-FFF2-40B4-BE49-F238E27FC236}">
                  <a16:creationId xmlns:a16="http://schemas.microsoft.com/office/drawing/2014/main" id="{6704120E-BC5E-2E2F-F6DB-B9742E9349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8" y="816"/>
              <a:ext cx="2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>
                  <a:latin typeface="Brush Script" pitchFamily="66" charset="0"/>
                </a:rPr>
                <a:t>x</a:t>
              </a:r>
            </a:p>
          </p:txBody>
        </p:sp>
        <p:sp>
          <p:nvSpPr>
            <p:cNvPr id="4108" name="Text Box 12">
              <a:extLst>
                <a:ext uri="{FF2B5EF4-FFF2-40B4-BE49-F238E27FC236}">
                  <a16:creationId xmlns:a16="http://schemas.microsoft.com/office/drawing/2014/main" id="{A211539F-C7F5-0C98-E970-5376A7C651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8" y="1140"/>
              <a:ext cx="2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>
                  <a:latin typeface="Brush Script" pitchFamily="66" charset="0"/>
                </a:rPr>
                <a:t>x</a:t>
              </a:r>
            </a:p>
          </p:txBody>
        </p:sp>
      </p:grpSp>
      <p:grpSp>
        <p:nvGrpSpPr>
          <p:cNvPr id="4121" name="Group 25">
            <a:extLst>
              <a:ext uri="{FF2B5EF4-FFF2-40B4-BE49-F238E27FC236}">
                <a16:creationId xmlns:a16="http://schemas.microsoft.com/office/drawing/2014/main" id="{6A7FFBB8-04E3-9AB2-0577-73266EFF22CA}"/>
              </a:ext>
            </a:extLst>
          </p:cNvPr>
          <p:cNvGrpSpPr>
            <a:grpSpLocks/>
          </p:cNvGrpSpPr>
          <p:nvPr/>
        </p:nvGrpSpPr>
        <p:grpSpPr bwMode="auto">
          <a:xfrm>
            <a:off x="1397000" y="509588"/>
            <a:ext cx="5735638" cy="1976437"/>
            <a:chOff x="880" y="321"/>
            <a:chExt cx="3613" cy="1245"/>
          </a:xfrm>
        </p:grpSpPr>
        <p:sp>
          <p:nvSpPr>
            <p:cNvPr id="4110" name="Text Box 14">
              <a:extLst>
                <a:ext uri="{FF2B5EF4-FFF2-40B4-BE49-F238E27FC236}">
                  <a16:creationId xmlns:a16="http://schemas.microsoft.com/office/drawing/2014/main" id="{3074DECF-A43B-60A4-DAA2-E3CB6D8DFE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6" y="321"/>
              <a:ext cx="19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/>
                <a:t>We are ALL EQUAL</a:t>
              </a:r>
            </a:p>
          </p:txBody>
        </p:sp>
        <p:sp>
          <p:nvSpPr>
            <p:cNvPr id="4111" name="Line 15">
              <a:extLst>
                <a:ext uri="{FF2B5EF4-FFF2-40B4-BE49-F238E27FC236}">
                  <a16:creationId xmlns:a16="http://schemas.microsoft.com/office/drawing/2014/main" id="{A88B7F99-A338-B61B-3FB3-C69D24C393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72" y="552"/>
              <a:ext cx="204" cy="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2" name="Line 16">
              <a:extLst>
                <a:ext uri="{FF2B5EF4-FFF2-40B4-BE49-F238E27FC236}">
                  <a16:creationId xmlns:a16="http://schemas.microsoft.com/office/drawing/2014/main" id="{A1790795-8E2B-7D70-E3C4-CD73F4DB1C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81" y="552"/>
              <a:ext cx="1063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3" name="Line 17">
              <a:extLst>
                <a:ext uri="{FF2B5EF4-FFF2-40B4-BE49-F238E27FC236}">
                  <a16:creationId xmlns:a16="http://schemas.microsoft.com/office/drawing/2014/main" id="{3408A8BF-471B-DE12-E7A9-49B72CD7F8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80" y="602"/>
              <a:ext cx="1696" cy="9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15" name="Arc 19">
            <a:extLst>
              <a:ext uri="{FF2B5EF4-FFF2-40B4-BE49-F238E27FC236}">
                <a16:creationId xmlns:a16="http://schemas.microsoft.com/office/drawing/2014/main" id="{0BDA4603-B8CD-859D-A3BA-7BDB2DCD16A8}"/>
              </a:ext>
            </a:extLst>
          </p:cNvPr>
          <p:cNvSpPr>
            <a:spLocks/>
          </p:cNvSpPr>
          <p:nvPr/>
        </p:nvSpPr>
        <p:spPr bwMode="auto">
          <a:xfrm rot="8088653">
            <a:off x="1919288" y="2663825"/>
            <a:ext cx="1606550" cy="1393825"/>
          </a:xfrm>
          <a:custGeom>
            <a:avLst/>
            <a:gdLst>
              <a:gd name="G0" fmla="+- 0 0 0"/>
              <a:gd name="G1" fmla="+- 20460 0 0"/>
              <a:gd name="G2" fmla="+- 21600 0 0"/>
              <a:gd name="T0" fmla="*/ 6925 w 21600"/>
              <a:gd name="T1" fmla="*/ 0 h 22172"/>
              <a:gd name="T2" fmla="*/ 21532 w 21600"/>
              <a:gd name="T3" fmla="*/ 22172 h 22172"/>
              <a:gd name="T4" fmla="*/ 0 w 21600"/>
              <a:gd name="T5" fmla="*/ 20460 h 22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172" fill="none" extrusionOk="0">
                <a:moveTo>
                  <a:pt x="6924" y="0"/>
                </a:moveTo>
                <a:cubicBezTo>
                  <a:pt x="15696" y="2969"/>
                  <a:pt x="21600" y="11199"/>
                  <a:pt x="21600" y="20460"/>
                </a:cubicBezTo>
                <a:cubicBezTo>
                  <a:pt x="21600" y="21031"/>
                  <a:pt x="21577" y="21602"/>
                  <a:pt x="21532" y="22172"/>
                </a:cubicBezTo>
              </a:path>
              <a:path w="21600" h="22172" stroke="0" extrusionOk="0">
                <a:moveTo>
                  <a:pt x="6924" y="0"/>
                </a:moveTo>
                <a:cubicBezTo>
                  <a:pt x="15696" y="2969"/>
                  <a:pt x="21600" y="11199"/>
                  <a:pt x="21600" y="20460"/>
                </a:cubicBezTo>
                <a:cubicBezTo>
                  <a:pt x="21600" y="21031"/>
                  <a:pt x="21577" y="21602"/>
                  <a:pt x="21532" y="22172"/>
                </a:cubicBezTo>
                <a:lnTo>
                  <a:pt x="0" y="20460"/>
                </a:lnTo>
                <a:close/>
              </a:path>
            </a:pathLst>
          </a:custGeom>
          <a:noFill/>
          <a:ln w="317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4118" name="Group 22">
            <a:extLst>
              <a:ext uri="{FF2B5EF4-FFF2-40B4-BE49-F238E27FC236}">
                <a16:creationId xmlns:a16="http://schemas.microsoft.com/office/drawing/2014/main" id="{1C400011-BC0D-F54C-E59B-D1B2434AF7A6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3860800"/>
            <a:ext cx="2505075" cy="1065213"/>
            <a:chOff x="1368" y="2432"/>
            <a:chExt cx="1578" cy="671"/>
          </a:xfrm>
        </p:grpSpPr>
        <p:sp>
          <p:nvSpPr>
            <p:cNvPr id="4116" name="Text Box 20">
              <a:extLst>
                <a:ext uri="{FF2B5EF4-FFF2-40B4-BE49-F238E27FC236}">
                  <a16:creationId xmlns:a16="http://schemas.microsoft.com/office/drawing/2014/main" id="{FFE7E213-60F4-E1F1-624A-6B4C938BEA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8" y="2872"/>
              <a:ext cx="15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/>
                <a:t>This is the Arc</a:t>
              </a:r>
            </a:p>
          </p:txBody>
        </p:sp>
        <p:sp>
          <p:nvSpPr>
            <p:cNvPr id="4117" name="Line 21">
              <a:extLst>
                <a:ext uri="{FF2B5EF4-FFF2-40B4-BE49-F238E27FC236}">
                  <a16:creationId xmlns:a16="http://schemas.microsoft.com/office/drawing/2014/main" id="{BECC20F9-3A51-1470-8C64-84BB9C41EB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84" y="2432"/>
              <a:ext cx="152" cy="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19" name="WordArt 23">
            <a:extLst>
              <a:ext uri="{FF2B5EF4-FFF2-40B4-BE49-F238E27FC236}">
                <a16:creationId xmlns:a16="http://schemas.microsoft.com/office/drawing/2014/main" id="{FA74EF45-08FF-DE47-F796-A0609CA487E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050" y="5667375"/>
            <a:ext cx="7791450" cy="14859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en-GB" sz="2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Angles Subtended in the same segment </a:t>
            </a:r>
          </a:p>
          <a:p>
            <a:r>
              <a:rPr lang="en-GB" sz="2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of a circle are equal</a:t>
            </a:r>
          </a:p>
        </p:txBody>
      </p:sp>
      <p:sp>
        <p:nvSpPr>
          <p:cNvPr id="4120" name="WordArt 24">
            <a:extLst>
              <a:ext uri="{FF2B5EF4-FFF2-40B4-BE49-F238E27FC236}">
                <a16:creationId xmlns:a16="http://schemas.microsoft.com/office/drawing/2014/main" id="{FFE61892-146E-0FDD-ADEA-E45C0DEC869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6529387" y="2627313"/>
            <a:ext cx="3438525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fontAlgn="auto"/>
            <a:r>
              <a:rPr lang="en-GB" sz="3600" kern="10">
                <a:gradFill rotWithShape="0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Chop Sticks</a:t>
            </a:r>
          </a:p>
        </p:txBody>
      </p:sp>
      <p:sp>
        <p:nvSpPr>
          <p:cNvPr id="4125" name="Freeform 29">
            <a:extLst>
              <a:ext uri="{FF2B5EF4-FFF2-40B4-BE49-F238E27FC236}">
                <a16:creationId xmlns:a16="http://schemas.microsoft.com/office/drawing/2014/main" id="{86574746-AE35-37FC-31FD-AF0420BB6EDF}"/>
              </a:ext>
            </a:extLst>
          </p:cNvPr>
          <p:cNvSpPr>
            <a:spLocks/>
          </p:cNvSpPr>
          <p:nvPr/>
        </p:nvSpPr>
        <p:spPr bwMode="auto">
          <a:xfrm>
            <a:off x="1651000" y="3416300"/>
            <a:ext cx="1727200" cy="438150"/>
          </a:xfrm>
          <a:custGeom>
            <a:avLst/>
            <a:gdLst>
              <a:gd name="T0" fmla="*/ 0 w 1088"/>
              <a:gd name="T1" fmla="*/ 0 h 276"/>
              <a:gd name="T2" fmla="*/ 1088 w 1088"/>
              <a:gd name="T3" fmla="*/ 136 h 276"/>
              <a:gd name="T4" fmla="*/ 1064 w 1088"/>
              <a:gd name="T5" fmla="*/ 156 h 276"/>
              <a:gd name="T6" fmla="*/ 1028 w 1088"/>
              <a:gd name="T7" fmla="*/ 176 h 276"/>
              <a:gd name="T8" fmla="*/ 976 w 1088"/>
              <a:gd name="T9" fmla="*/ 200 h 276"/>
              <a:gd name="T10" fmla="*/ 916 w 1088"/>
              <a:gd name="T11" fmla="*/ 224 h 276"/>
              <a:gd name="T12" fmla="*/ 864 w 1088"/>
              <a:gd name="T13" fmla="*/ 244 h 276"/>
              <a:gd name="T14" fmla="*/ 812 w 1088"/>
              <a:gd name="T15" fmla="*/ 248 h 276"/>
              <a:gd name="T16" fmla="*/ 752 w 1088"/>
              <a:gd name="T17" fmla="*/ 264 h 276"/>
              <a:gd name="T18" fmla="*/ 672 w 1088"/>
              <a:gd name="T19" fmla="*/ 272 h 276"/>
              <a:gd name="T20" fmla="*/ 604 w 1088"/>
              <a:gd name="T21" fmla="*/ 276 h 276"/>
              <a:gd name="T22" fmla="*/ 536 w 1088"/>
              <a:gd name="T23" fmla="*/ 272 h 276"/>
              <a:gd name="T24" fmla="*/ 480 w 1088"/>
              <a:gd name="T25" fmla="*/ 264 h 276"/>
              <a:gd name="T26" fmla="*/ 428 w 1088"/>
              <a:gd name="T27" fmla="*/ 256 h 276"/>
              <a:gd name="T28" fmla="*/ 372 w 1088"/>
              <a:gd name="T29" fmla="*/ 244 h 276"/>
              <a:gd name="T30" fmla="*/ 316 w 1088"/>
              <a:gd name="T31" fmla="*/ 236 h 276"/>
              <a:gd name="T32" fmla="*/ 268 w 1088"/>
              <a:gd name="T33" fmla="*/ 212 h 276"/>
              <a:gd name="T34" fmla="*/ 208 w 1088"/>
              <a:gd name="T35" fmla="*/ 184 h 276"/>
              <a:gd name="T36" fmla="*/ 148 w 1088"/>
              <a:gd name="T37" fmla="*/ 156 h 276"/>
              <a:gd name="T38" fmla="*/ 116 w 1088"/>
              <a:gd name="T39" fmla="*/ 128 h 276"/>
              <a:gd name="T40" fmla="*/ 76 w 1088"/>
              <a:gd name="T41" fmla="*/ 96 h 276"/>
              <a:gd name="T42" fmla="*/ 40 w 1088"/>
              <a:gd name="T43" fmla="*/ 68 h 276"/>
              <a:gd name="T44" fmla="*/ 16 w 1088"/>
              <a:gd name="T45" fmla="*/ 36 h 276"/>
              <a:gd name="T46" fmla="*/ 0 w 1088"/>
              <a:gd name="T47" fmla="*/ 0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88" h="276">
                <a:moveTo>
                  <a:pt x="0" y="0"/>
                </a:moveTo>
                <a:lnTo>
                  <a:pt x="1088" y="136"/>
                </a:lnTo>
                <a:lnTo>
                  <a:pt x="1064" y="156"/>
                </a:lnTo>
                <a:lnTo>
                  <a:pt x="1028" y="176"/>
                </a:lnTo>
                <a:lnTo>
                  <a:pt x="976" y="200"/>
                </a:lnTo>
                <a:lnTo>
                  <a:pt x="916" y="224"/>
                </a:lnTo>
                <a:lnTo>
                  <a:pt x="864" y="244"/>
                </a:lnTo>
                <a:lnTo>
                  <a:pt x="812" y="248"/>
                </a:lnTo>
                <a:lnTo>
                  <a:pt x="752" y="264"/>
                </a:lnTo>
                <a:lnTo>
                  <a:pt x="672" y="272"/>
                </a:lnTo>
                <a:lnTo>
                  <a:pt x="604" y="276"/>
                </a:lnTo>
                <a:lnTo>
                  <a:pt x="536" y="272"/>
                </a:lnTo>
                <a:lnTo>
                  <a:pt x="480" y="264"/>
                </a:lnTo>
                <a:lnTo>
                  <a:pt x="428" y="256"/>
                </a:lnTo>
                <a:lnTo>
                  <a:pt x="372" y="244"/>
                </a:lnTo>
                <a:lnTo>
                  <a:pt x="316" y="236"/>
                </a:lnTo>
                <a:lnTo>
                  <a:pt x="268" y="212"/>
                </a:lnTo>
                <a:lnTo>
                  <a:pt x="208" y="184"/>
                </a:lnTo>
                <a:lnTo>
                  <a:pt x="148" y="156"/>
                </a:lnTo>
                <a:lnTo>
                  <a:pt x="116" y="128"/>
                </a:lnTo>
                <a:lnTo>
                  <a:pt x="76" y="96"/>
                </a:lnTo>
                <a:lnTo>
                  <a:pt x="40" y="68"/>
                </a:lnTo>
                <a:lnTo>
                  <a:pt x="16" y="36"/>
                </a:lnTo>
                <a:lnTo>
                  <a:pt x="0" y="0"/>
                </a:lnTo>
                <a:close/>
              </a:path>
            </a:pathLst>
          </a:custGeom>
          <a:solidFill>
            <a:schemeClr val="hlink">
              <a:alpha val="23000"/>
            </a:schemeClr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130" name="Group 34">
            <a:extLst>
              <a:ext uri="{FF2B5EF4-FFF2-40B4-BE49-F238E27FC236}">
                <a16:creationId xmlns:a16="http://schemas.microsoft.com/office/drawing/2014/main" id="{0C868014-1921-4131-F126-FEB3B2600B66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3663950"/>
            <a:ext cx="4618038" cy="655638"/>
            <a:chOff x="1584" y="2308"/>
            <a:chExt cx="2909" cy="413"/>
          </a:xfrm>
        </p:grpSpPr>
        <p:sp>
          <p:nvSpPr>
            <p:cNvPr id="4126" name="Line 30">
              <a:extLst>
                <a:ext uri="{FF2B5EF4-FFF2-40B4-BE49-F238E27FC236}">
                  <a16:creationId xmlns:a16="http://schemas.microsoft.com/office/drawing/2014/main" id="{929DB81C-874D-352E-6816-840A045733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84" y="2308"/>
              <a:ext cx="1860" cy="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7" name="Text Box 31">
              <a:extLst>
                <a:ext uri="{FF2B5EF4-FFF2-40B4-BE49-F238E27FC236}">
                  <a16:creationId xmlns:a16="http://schemas.microsoft.com/office/drawing/2014/main" id="{FEEE0090-94C6-4F22-A722-E7B29A9CD8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1" y="2490"/>
              <a:ext cx="10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Minor Segment</a:t>
              </a:r>
            </a:p>
          </p:txBody>
        </p:sp>
      </p:grpSp>
      <p:sp>
        <p:nvSpPr>
          <p:cNvPr id="4129" name="Freeform 33">
            <a:extLst>
              <a:ext uri="{FF2B5EF4-FFF2-40B4-BE49-F238E27FC236}">
                <a16:creationId xmlns:a16="http://schemas.microsoft.com/office/drawing/2014/main" id="{9B3AB24F-2213-A61A-1DE4-C0F8D8D6AC55}"/>
              </a:ext>
            </a:extLst>
          </p:cNvPr>
          <p:cNvSpPr>
            <a:spLocks/>
          </p:cNvSpPr>
          <p:nvPr/>
        </p:nvSpPr>
        <p:spPr bwMode="auto">
          <a:xfrm>
            <a:off x="1285875" y="1181100"/>
            <a:ext cx="2752725" cy="2457450"/>
          </a:xfrm>
          <a:custGeom>
            <a:avLst/>
            <a:gdLst>
              <a:gd name="T0" fmla="*/ 186 w 1734"/>
              <a:gd name="T1" fmla="*/ 1356 h 1548"/>
              <a:gd name="T2" fmla="*/ 132 w 1734"/>
              <a:gd name="T3" fmla="*/ 1290 h 1548"/>
              <a:gd name="T4" fmla="*/ 78 w 1734"/>
              <a:gd name="T5" fmla="*/ 1188 h 1548"/>
              <a:gd name="T6" fmla="*/ 36 w 1734"/>
              <a:gd name="T7" fmla="*/ 1080 h 1548"/>
              <a:gd name="T8" fmla="*/ 12 w 1734"/>
              <a:gd name="T9" fmla="*/ 954 h 1548"/>
              <a:gd name="T10" fmla="*/ 0 w 1734"/>
              <a:gd name="T11" fmla="*/ 846 h 1548"/>
              <a:gd name="T12" fmla="*/ 12 w 1734"/>
              <a:gd name="T13" fmla="*/ 750 h 1548"/>
              <a:gd name="T14" fmla="*/ 24 w 1734"/>
              <a:gd name="T15" fmla="*/ 642 h 1548"/>
              <a:gd name="T16" fmla="*/ 54 w 1734"/>
              <a:gd name="T17" fmla="*/ 558 h 1548"/>
              <a:gd name="T18" fmla="*/ 84 w 1734"/>
              <a:gd name="T19" fmla="*/ 480 h 1548"/>
              <a:gd name="T20" fmla="*/ 144 w 1734"/>
              <a:gd name="T21" fmla="*/ 384 h 1548"/>
              <a:gd name="T22" fmla="*/ 222 w 1734"/>
              <a:gd name="T23" fmla="*/ 282 h 1548"/>
              <a:gd name="T24" fmla="*/ 336 w 1734"/>
              <a:gd name="T25" fmla="*/ 174 h 1548"/>
              <a:gd name="T26" fmla="*/ 450 w 1734"/>
              <a:gd name="T27" fmla="*/ 102 h 1548"/>
              <a:gd name="T28" fmla="*/ 552 w 1734"/>
              <a:gd name="T29" fmla="*/ 60 h 1548"/>
              <a:gd name="T30" fmla="*/ 654 w 1734"/>
              <a:gd name="T31" fmla="*/ 30 h 1548"/>
              <a:gd name="T32" fmla="*/ 762 w 1734"/>
              <a:gd name="T33" fmla="*/ 12 h 1548"/>
              <a:gd name="T34" fmla="*/ 906 w 1734"/>
              <a:gd name="T35" fmla="*/ 0 h 1548"/>
              <a:gd name="T36" fmla="*/ 1020 w 1734"/>
              <a:gd name="T37" fmla="*/ 18 h 1548"/>
              <a:gd name="T38" fmla="*/ 1122 w 1734"/>
              <a:gd name="T39" fmla="*/ 42 h 1548"/>
              <a:gd name="T40" fmla="*/ 1218 w 1734"/>
              <a:gd name="T41" fmla="*/ 72 h 1548"/>
              <a:gd name="T42" fmla="*/ 1302 w 1734"/>
              <a:gd name="T43" fmla="*/ 120 h 1548"/>
              <a:gd name="T44" fmla="*/ 1410 w 1734"/>
              <a:gd name="T45" fmla="*/ 186 h 1548"/>
              <a:gd name="T46" fmla="*/ 1488 w 1734"/>
              <a:gd name="T47" fmla="*/ 252 h 1548"/>
              <a:gd name="T48" fmla="*/ 1584 w 1734"/>
              <a:gd name="T49" fmla="*/ 360 h 1548"/>
              <a:gd name="T50" fmla="*/ 1632 w 1734"/>
              <a:gd name="T51" fmla="*/ 438 h 1548"/>
              <a:gd name="T52" fmla="*/ 1674 w 1734"/>
              <a:gd name="T53" fmla="*/ 546 h 1548"/>
              <a:gd name="T54" fmla="*/ 1710 w 1734"/>
              <a:gd name="T55" fmla="*/ 654 h 1548"/>
              <a:gd name="T56" fmla="*/ 1734 w 1734"/>
              <a:gd name="T57" fmla="*/ 798 h 1548"/>
              <a:gd name="T58" fmla="*/ 1734 w 1734"/>
              <a:gd name="T59" fmla="*/ 906 h 1548"/>
              <a:gd name="T60" fmla="*/ 1722 w 1734"/>
              <a:gd name="T61" fmla="*/ 1008 h 1548"/>
              <a:gd name="T62" fmla="*/ 1692 w 1734"/>
              <a:gd name="T63" fmla="*/ 1104 h 1548"/>
              <a:gd name="T64" fmla="*/ 1650 w 1734"/>
              <a:gd name="T65" fmla="*/ 1206 h 1548"/>
              <a:gd name="T66" fmla="*/ 1566 w 1734"/>
              <a:gd name="T67" fmla="*/ 1344 h 1548"/>
              <a:gd name="T68" fmla="*/ 1512 w 1734"/>
              <a:gd name="T69" fmla="*/ 1404 h 1548"/>
              <a:gd name="T70" fmla="*/ 1428 w 1734"/>
              <a:gd name="T71" fmla="*/ 1482 h 1548"/>
              <a:gd name="T72" fmla="*/ 1332 w 1734"/>
              <a:gd name="T73" fmla="*/ 1548 h 1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734" h="1548">
                <a:moveTo>
                  <a:pt x="222" y="1404"/>
                </a:moveTo>
                <a:lnTo>
                  <a:pt x="186" y="1356"/>
                </a:lnTo>
                <a:lnTo>
                  <a:pt x="156" y="1326"/>
                </a:lnTo>
                <a:lnTo>
                  <a:pt x="132" y="1290"/>
                </a:lnTo>
                <a:lnTo>
                  <a:pt x="108" y="1236"/>
                </a:lnTo>
                <a:lnTo>
                  <a:pt x="78" y="1188"/>
                </a:lnTo>
                <a:lnTo>
                  <a:pt x="54" y="1140"/>
                </a:lnTo>
                <a:lnTo>
                  <a:pt x="36" y="1080"/>
                </a:lnTo>
                <a:lnTo>
                  <a:pt x="24" y="1026"/>
                </a:lnTo>
                <a:lnTo>
                  <a:pt x="12" y="954"/>
                </a:lnTo>
                <a:lnTo>
                  <a:pt x="6" y="900"/>
                </a:lnTo>
                <a:lnTo>
                  <a:pt x="0" y="846"/>
                </a:lnTo>
                <a:lnTo>
                  <a:pt x="0" y="792"/>
                </a:lnTo>
                <a:lnTo>
                  <a:pt x="12" y="750"/>
                </a:lnTo>
                <a:lnTo>
                  <a:pt x="18" y="696"/>
                </a:lnTo>
                <a:lnTo>
                  <a:pt x="24" y="642"/>
                </a:lnTo>
                <a:lnTo>
                  <a:pt x="36" y="600"/>
                </a:lnTo>
                <a:lnTo>
                  <a:pt x="54" y="558"/>
                </a:lnTo>
                <a:lnTo>
                  <a:pt x="72" y="522"/>
                </a:lnTo>
                <a:lnTo>
                  <a:pt x="84" y="480"/>
                </a:lnTo>
                <a:lnTo>
                  <a:pt x="120" y="414"/>
                </a:lnTo>
                <a:lnTo>
                  <a:pt x="144" y="384"/>
                </a:lnTo>
                <a:lnTo>
                  <a:pt x="180" y="324"/>
                </a:lnTo>
                <a:lnTo>
                  <a:pt x="222" y="282"/>
                </a:lnTo>
                <a:lnTo>
                  <a:pt x="270" y="234"/>
                </a:lnTo>
                <a:lnTo>
                  <a:pt x="336" y="174"/>
                </a:lnTo>
                <a:lnTo>
                  <a:pt x="378" y="144"/>
                </a:lnTo>
                <a:lnTo>
                  <a:pt x="450" y="102"/>
                </a:lnTo>
                <a:lnTo>
                  <a:pt x="486" y="78"/>
                </a:lnTo>
                <a:lnTo>
                  <a:pt x="552" y="60"/>
                </a:lnTo>
                <a:lnTo>
                  <a:pt x="606" y="42"/>
                </a:lnTo>
                <a:lnTo>
                  <a:pt x="654" y="30"/>
                </a:lnTo>
                <a:lnTo>
                  <a:pt x="714" y="18"/>
                </a:lnTo>
                <a:lnTo>
                  <a:pt x="762" y="12"/>
                </a:lnTo>
                <a:lnTo>
                  <a:pt x="834" y="12"/>
                </a:lnTo>
                <a:lnTo>
                  <a:pt x="906" y="0"/>
                </a:lnTo>
                <a:lnTo>
                  <a:pt x="954" y="12"/>
                </a:lnTo>
                <a:lnTo>
                  <a:pt x="1020" y="18"/>
                </a:lnTo>
                <a:lnTo>
                  <a:pt x="1062" y="24"/>
                </a:lnTo>
                <a:lnTo>
                  <a:pt x="1122" y="42"/>
                </a:lnTo>
                <a:lnTo>
                  <a:pt x="1176" y="60"/>
                </a:lnTo>
                <a:lnTo>
                  <a:pt x="1218" y="72"/>
                </a:lnTo>
                <a:lnTo>
                  <a:pt x="1254" y="90"/>
                </a:lnTo>
                <a:lnTo>
                  <a:pt x="1302" y="120"/>
                </a:lnTo>
                <a:lnTo>
                  <a:pt x="1350" y="150"/>
                </a:lnTo>
                <a:lnTo>
                  <a:pt x="1410" y="186"/>
                </a:lnTo>
                <a:lnTo>
                  <a:pt x="1452" y="228"/>
                </a:lnTo>
                <a:lnTo>
                  <a:pt x="1488" y="252"/>
                </a:lnTo>
                <a:lnTo>
                  <a:pt x="1518" y="288"/>
                </a:lnTo>
                <a:lnTo>
                  <a:pt x="1584" y="360"/>
                </a:lnTo>
                <a:lnTo>
                  <a:pt x="1602" y="396"/>
                </a:lnTo>
                <a:lnTo>
                  <a:pt x="1632" y="438"/>
                </a:lnTo>
                <a:lnTo>
                  <a:pt x="1656" y="492"/>
                </a:lnTo>
                <a:lnTo>
                  <a:pt x="1674" y="546"/>
                </a:lnTo>
                <a:lnTo>
                  <a:pt x="1692" y="588"/>
                </a:lnTo>
                <a:lnTo>
                  <a:pt x="1710" y="654"/>
                </a:lnTo>
                <a:lnTo>
                  <a:pt x="1728" y="720"/>
                </a:lnTo>
                <a:lnTo>
                  <a:pt x="1734" y="798"/>
                </a:lnTo>
                <a:lnTo>
                  <a:pt x="1734" y="852"/>
                </a:lnTo>
                <a:lnTo>
                  <a:pt x="1734" y="906"/>
                </a:lnTo>
                <a:lnTo>
                  <a:pt x="1728" y="954"/>
                </a:lnTo>
                <a:lnTo>
                  <a:pt x="1722" y="1008"/>
                </a:lnTo>
                <a:lnTo>
                  <a:pt x="1710" y="1062"/>
                </a:lnTo>
                <a:lnTo>
                  <a:pt x="1692" y="1104"/>
                </a:lnTo>
                <a:lnTo>
                  <a:pt x="1668" y="1158"/>
                </a:lnTo>
                <a:lnTo>
                  <a:pt x="1650" y="1206"/>
                </a:lnTo>
                <a:lnTo>
                  <a:pt x="1602" y="1290"/>
                </a:lnTo>
                <a:lnTo>
                  <a:pt x="1566" y="1344"/>
                </a:lnTo>
                <a:lnTo>
                  <a:pt x="1542" y="1374"/>
                </a:lnTo>
                <a:lnTo>
                  <a:pt x="1512" y="1404"/>
                </a:lnTo>
                <a:lnTo>
                  <a:pt x="1470" y="1458"/>
                </a:lnTo>
                <a:lnTo>
                  <a:pt x="1428" y="1482"/>
                </a:lnTo>
                <a:lnTo>
                  <a:pt x="1398" y="1518"/>
                </a:lnTo>
                <a:lnTo>
                  <a:pt x="1332" y="1548"/>
                </a:lnTo>
                <a:lnTo>
                  <a:pt x="222" y="1404"/>
                </a:lnTo>
                <a:close/>
              </a:path>
            </a:pathLst>
          </a:custGeom>
          <a:solidFill>
            <a:srgbClr val="CC99FF">
              <a:alpha val="28000"/>
            </a:srgbClr>
          </a:solidFill>
          <a:ln w="28575" cap="flat" cmpd="sng">
            <a:solidFill>
              <a:srgbClr val="CC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133" name="Group 37">
            <a:extLst>
              <a:ext uri="{FF2B5EF4-FFF2-40B4-BE49-F238E27FC236}">
                <a16:creationId xmlns:a16="http://schemas.microsoft.com/office/drawing/2014/main" id="{972D4BBA-A721-EA5A-B827-84C684660DD5}"/>
              </a:ext>
            </a:extLst>
          </p:cNvPr>
          <p:cNvGrpSpPr>
            <a:grpSpLocks/>
          </p:cNvGrpSpPr>
          <p:nvPr/>
        </p:nvGrpSpPr>
        <p:grpSpPr bwMode="auto">
          <a:xfrm>
            <a:off x="3257550" y="2119313"/>
            <a:ext cx="3475038" cy="438150"/>
            <a:chOff x="2052" y="1335"/>
            <a:chExt cx="2189" cy="276"/>
          </a:xfrm>
        </p:grpSpPr>
        <p:sp>
          <p:nvSpPr>
            <p:cNvPr id="4131" name="Line 35">
              <a:extLst>
                <a:ext uri="{FF2B5EF4-FFF2-40B4-BE49-F238E27FC236}">
                  <a16:creationId xmlns:a16="http://schemas.microsoft.com/office/drawing/2014/main" id="{210BF9F6-8F22-3E42-9CF0-955D9E842C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52" y="1566"/>
              <a:ext cx="1212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2" name="Text Box 36">
              <a:extLst>
                <a:ext uri="{FF2B5EF4-FFF2-40B4-BE49-F238E27FC236}">
                  <a16:creationId xmlns:a16="http://schemas.microsoft.com/office/drawing/2014/main" id="{1998457B-6A29-3DC3-89D7-0151236B68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9" y="1335"/>
              <a:ext cx="10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Major Segment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Oval 4">
            <a:extLst>
              <a:ext uri="{FF2B5EF4-FFF2-40B4-BE49-F238E27FC236}">
                <a16:creationId xmlns:a16="http://schemas.microsoft.com/office/drawing/2014/main" id="{ACA25CB8-9411-F5E5-856B-A34CFBA9D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193800"/>
            <a:ext cx="2743200" cy="2667000"/>
          </a:xfrm>
          <a:prstGeom prst="ellipse">
            <a:avLst/>
          </a:prstGeom>
          <a:solidFill>
            <a:srgbClr val="00FFFF">
              <a:alpha val="17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5" name="Freeform 5">
            <a:extLst>
              <a:ext uri="{FF2B5EF4-FFF2-40B4-BE49-F238E27FC236}">
                <a16:creationId xmlns:a16="http://schemas.microsoft.com/office/drawing/2014/main" id="{4AE4127C-F04D-F270-190C-4090878B9D18}"/>
              </a:ext>
            </a:extLst>
          </p:cNvPr>
          <p:cNvSpPr>
            <a:spLocks/>
          </p:cNvSpPr>
          <p:nvPr/>
        </p:nvSpPr>
        <p:spPr bwMode="auto">
          <a:xfrm>
            <a:off x="1428750" y="1206500"/>
            <a:ext cx="2590800" cy="2012950"/>
          </a:xfrm>
          <a:custGeom>
            <a:avLst/>
            <a:gdLst>
              <a:gd name="T0" fmla="*/ 0 w 1632"/>
              <a:gd name="T1" fmla="*/ 1204 h 1268"/>
              <a:gd name="T2" fmla="*/ 916 w 1632"/>
              <a:gd name="T3" fmla="*/ 0 h 1268"/>
              <a:gd name="T4" fmla="*/ 1632 w 1632"/>
              <a:gd name="T5" fmla="*/ 696 h 1268"/>
              <a:gd name="T6" fmla="*/ 1516 w 1632"/>
              <a:gd name="T7" fmla="*/ 1268 h 1268"/>
              <a:gd name="T8" fmla="*/ 0 w 1632"/>
              <a:gd name="T9" fmla="*/ 1204 h 1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32" h="1268">
                <a:moveTo>
                  <a:pt x="0" y="1204"/>
                </a:moveTo>
                <a:lnTo>
                  <a:pt x="916" y="0"/>
                </a:lnTo>
                <a:lnTo>
                  <a:pt x="1632" y="696"/>
                </a:lnTo>
                <a:lnTo>
                  <a:pt x="1516" y="1268"/>
                </a:lnTo>
                <a:lnTo>
                  <a:pt x="0" y="120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51" name="Group 31">
            <a:extLst>
              <a:ext uri="{FF2B5EF4-FFF2-40B4-BE49-F238E27FC236}">
                <a16:creationId xmlns:a16="http://schemas.microsoft.com/office/drawing/2014/main" id="{3A2CADC6-C7A0-BFB1-4CCA-5969ABB2E47C}"/>
              </a:ext>
            </a:extLst>
          </p:cNvPr>
          <p:cNvGrpSpPr>
            <a:grpSpLocks/>
          </p:cNvGrpSpPr>
          <p:nvPr/>
        </p:nvGrpSpPr>
        <p:grpSpPr bwMode="auto">
          <a:xfrm>
            <a:off x="2609850" y="2198688"/>
            <a:ext cx="311150" cy="366712"/>
            <a:chOff x="1644" y="1385"/>
            <a:chExt cx="196" cy="231"/>
          </a:xfrm>
        </p:grpSpPr>
        <p:sp>
          <p:nvSpPr>
            <p:cNvPr id="5126" name="Oval 6">
              <a:extLst>
                <a:ext uri="{FF2B5EF4-FFF2-40B4-BE49-F238E27FC236}">
                  <a16:creationId xmlns:a16="http://schemas.microsoft.com/office/drawing/2014/main" id="{DC9FD67D-46F2-48A0-502F-2A686F0AE8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4" y="1560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7" name="Text Box 7">
              <a:extLst>
                <a:ext uri="{FF2B5EF4-FFF2-40B4-BE49-F238E27FC236}">
                  <a16:creationId xmlns:a16="http://schemas.microsoft.com/office/drawing/2014/main" id="{56E37F68-ACA5-4769-3DAB-0C898BEAEB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4" y="138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o</a:t>
              </a:r>
            </a:p>
          </p:txBody>
        </p:sp>
      </p:grpSp>
      <p:sp>
        <p:nvSpPr>
          <p:cNvPr id="5128" name="Text Box 8">
            <a:extLst>
              <a:ext uri="{FF2B5EF4-FFF2-40B4-BE49-F238E27FC236}">
                <a16:creationId xmlns:a16="http://schemas.microsoft.com/office/drawing/2014/main" id="{BFC07AD4-234B-89C1-F1D3-35B5970FD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8925" y="8493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A</a:t>
            </a:r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9465197E-8533-E44E-8F80-F1129B314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525" y="19304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B</a:t>
            </a: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33535B25-B134-1131-75DA-E254F0AEA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450" y="295116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C</a:t>
            </a:r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65693652-918A-A620-0A45-C30D76167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0" y="295116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D</a:t>
            </a:r>
          </a:p>
        </p:txBody>
      </p:sp>
      <p:grpSp>
        <p:nvGrpSpPr>
          <p:cNvPr id="5149" name="Group 29">
            <a:extLst>
              <a:ext uri="{FF2B5EF4-FFF2-40B4-BE49-F238E27FC236}">
                <a16:creationId xmlns:a16="http://schemas.microsoft.com/office/drawing/2014/main" id="{72FC00B6-DE31-4156-8427-98E25AEC568A}"/>
              </a:ext>
            </a:extLst>
          </p:cNvPr>
          <p:cNvGrpSpPr>
            <a:grpSpLocks/>
          </p:cNvGrpSpPr>
          <p:nvPr/>
        </p:nvGrpSpPr>
        <p:grpSpPr bwMode="auto">
          <a:xfrm>
            <a:off x="1651000" y="1984375"/>
            <a:ext cx="2630488" cy="1781175"/>
            <a:chOff x="1040" y="1234"/>
            <a:chExt cx="1657" cy="1122"/>
          </a:xfrm>
        </p:grpSpPr>
        <p:sp>
          <p:nvSpPr>
            <p:cNvPr id="5132" name="Arc 12">
              <a:extLst>
                <a:ext uri="{FF2B5EF4-FFF2-40B4-BE49-F238E27FC236}">
                  <a16:creationId xmlns:a16="http://schemas.microsoft.com/office/drawing/2014/main" id="{438F612B-4042-07FE-E47C-AA841790B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0" y="1780"/>
              <a:ext cx="187" cy="576"/>
            </a:xfrm>
            <a:custGeom>
              <a:avLst/>
              <a:gdLst>
                <a:gd name="G0" fmla="+- 0 0 0"/>
                <a:gd name="G1" fmla="+- 21599 0 0"/>
                <a:gd name="G2" fmla="+- 21600 0 0"/>
                <a:gd name="T0" fmla="*/ 150 w 16181"/>
                <a:gd name="T1" fmla="*/ 0 h 21599"/>
                <a:gd name="T2" fmla="*/ 16181 w 16181"/>
                <a:gd name="T3" fmla="*/ 7290 h 21599"/>
                <a:gd name="T4" fmla="*/ 0 w 16181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181" h="21599" fill="none" extrusionOk="0">
                  <a:moveTo>
                    <a:pt x="150" y="-1"/>
                  </a:moveTo>
                  <a:cubicBezTo>
                    <a:pt x="6286" y="42"/>
                    <a:pt x="12115" y="2693"/>
                    <a:pt x="16180" y="7290"/>
                  </a:cubicBezTo>
                </a:path>
                <a:path w="16181" h="21599" stroke="0" extrusionOk="0">
                  <a:moveTo>
                    <a:pt x="150" y="-1"/>
                  </a:moveTo>
                  <a:cubicBezTo>
                    <a:pt x="6286" y="42"/>
                    <a:pt x="12115" y="2693"/>
                    <a:pt x="16180" y="7290"/>
                  </a:cubicBezTo>
                  <a:lnTo>
                    <a:pt x="0" y="21599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6" name="Arc 16">
              <a:extLst>
                <a:ext uri="{FF2B5EF4-FFF2-40B4-BE49-F238E27FC236}">
                  <a16:creationId xmlns:a16="http://schemas.microsoft.com/office/drawing/2014/main" id="{AC8C3D5A-8401-9BCB-45F5-42E5AC2C5F78}"/>
                </a:ext>
              </a:extLst>
            </p:cNvPr>
            <p:cNvSpPr>
              <a:spLocks/>
            </p:cNvSpPr>
            <p:nvPr/>
          </p:nvSpPr>
          <p:spPr bwMode="auto">
            <a:xfrm rot="19624861" flipH="1">
              <a:off x="2279" y="1234"/>
              <a:ext cx="418" cy="547"/>
            </a:xfrm>
            <a:custGeom>
              <a:avLst/>
              <a:gdLst>
                <a:gd name="G0" fmla="+- 0 0 0"/>
                <a:gd name="G1" fmla="+- 18693 0 0"/>
                <a:gd name="G2" fmla="+- 21600 0 0"/>
                <a:gd name="T0" fmla="*/ 10823 w 21599"/>
                <a:gd name="T1" fmla="*/ 0 h 18693"/>
                <a:gd name="T2" fmla="*/ 21599 w 21599"/>
                <a:gd name="T3" fmla="*/ 18458 h 18693"/>
                <a:gd name="T4" fmla="*/ 0 w 21599"/>
                <a:gd name="T5" fmla="*/ 18693 h 18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9" h="18693" fill="none" extrusionOk="0">
                  <a:moveTo>
                    <a:pt x="10822" y="0"/>
                  </a:moveTo>
                  <a:cubicBezTo>
                    <a:pt x="17420" y="3820"/>
                    <a:pt x="21515" y="10834"/>
                    <a:pt x="21598" y="18458"/>
                  </a:cubicBezTo>
                </a:path>
                <a:path w="21599" h="18693" stroke="0" extrusionOk="0">
                  <a:moveTo>
                    <a:pt x="10822" y="0"/>
                  </a:moveTo>
                  <a:cubicBezTo>
                    <a:pt x="17420" y="3820"/>
                    <a:pt x="21515" y="10834"/>
                    <a:pt x="21598" y="18458"/>
                  </a:cubicBezTo>
                  <a:lnTo>
                    <a:pt x="0" y="1869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150" name="Group 30">
            <a:extLst>
              <a:ext uri="{FF2B5EF4-FFF2-40B4-BE49-F238E27FC236}">
                <a16:creationId xmlns:a16="http://schemas.microsoft.com/office/drawing/2014/main" id="{A79FDFE5-CFB5-DF83-2466-E8E9961A48C6}"/>
              </a:ext>
            </a:extLst>
          </p:cNvPr>
          <p:cNvGrpSpPr>
            <a:grpSpLocks/>
          </p:cNvGrpSpPr>
          <p:nvPr/>
        </p:nvGrpSpPr>
        <p:grpSpPr bwMode="auto">
          <a:xfrm>
            <a:off x="1525588" y="2292350"/>
            <a:ext cx="2493962" cy="841375"/>
            <a:chOff x="961" y="1444"/>
            <a:chExt cx="1571" cy="530"/>
          </a:xfrm>
        </p:grpSpPr>
        <p:sp>
          <p:nvSpPr>
            <p:cNvPr id="5137" name="Text Box 17">
              <a:extLst>
                <a:ext uri="{FF2B5EF4-FFF2-40B4-BE49-F238E27FC236}">
                  <a16:creationId xmlns:a16="http://schemas.microsoft.com/office/drawing/2014/main" id="{333854C1-7765-E140-4A6C-1510438F7C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1" y="1743"/>
              <a:ext cx="15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>
                  <a:latin typeface="Brush Script" pitchFamily="66" charset="0"/>
                </a:rPr>
                <a:t>x</a:t>
              </a:r>
            </a:p>
          </p:txBody>
        </p:sp>
        <p:sp>
          <p:nvSpPr>
            <p:cNvPr id="5138" name="Text Box 18">
              <a:extLst>
                <a:ext uri="{FF2B5EF4-FFF2-40B4-BE49-F238E27FC236}">
                  <a16:creationId xmlns:a16="http://schemas.microsoft.com/office/drawing/2014/main" id="{4D353FEE-C679-AEB8-98BF-58F9ED8FE4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6" y="1444"/>
              <a:ext cx="4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180-</a:t>
              </a:r>
              <a:r>
                <a:rPr lang="en-US" altLang="en-US">
                  <a:latin typeface="Brush Script" pitchFamily="66" charset="0"/>
                </a:rPr>
                <a:t>x</a:t>
              </a:r>
              <a:endParaRPr lang="en-US" altLang="en-US"/>
            </a:p>
          </p:txBody>
        </p:sp>
      </p:grpSp>
      <p:sp>
        <p:nvSpPr>
          <p:cNvPr id="5139" name="Line 19">
            <a:extLst>
              <a:ext uri="{FF2B5EF4-FFF2-40B4-BE49-F238E27FC236}">
                <a16:creationId xmlns:a16="http://schemas.microsoft.com/office/drawing/2014/main" id="{1FF1710E-0189-B484-52D7-81D92397EB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76413" y="2565400"/>
            <a:ext cx="2001837" cy="385763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45" name="Group 25">
            <a:extLst>
              <a:ext uri="{FF2B5EF4-FFF2-40B4-BE49-F238E27FC236}">
                <a16:creationId xmlns:a16="http://schemas.microsoft.com/office/drawing/2014/main" id="{3F581294-D560-159E-7AB5-ECC5EAD9E5B5}"/>
              </a:ext>
            </a:extLst>
          </p:cNvPr>
          <p:cNvGrpSpPr>
            <a:grpSpLocks/>
          </p:cNvGrpSpPr>
          <p:nvPr/>
        </p:nvGrpSpPr>
        <p:grpSpPr bwMode="auto">
          <a:xfrm>
            <a:off x="2921000" y="947738"/>
            <a:ext cx="5789613" cy="641350"/>
            <a:chOff x="1840" y="597"/>
            <a:chExt cx="3647" cy="404"/>
          </a:xfrm>
        </p:grpSpPr>
        <p:sp>
          <p:nvSpPr>
            <p:cNvPr id="5140" name="Line 20">
              <a:extLst>
                <a:ext uri="{FF2B5EF4-FFF2-40B4-BE49-F238E27FC236}">
                  <a16:creationId xmlns:a16="http://schemas.microsoft.com/office/drawing/2014/main" id="{CEADF31C-C10A-6759-11D9-BE15AE16B3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40" y="766"/>
              <a:ext cx="1456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Text Box 21">
              <a:extLst>
                <a:ext uri="{FF2B5EF4-FFF2-40B4-BE49-F238E27FC236}">
                  <a16:creationId xmlns:a16="http://schemas.microsoft.com/office/drawing/2014/main" id="{461C4838-50D1-1223-DAE5-F0B6E30B53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4" y="597"/>
              <a:ext cx="21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If this angle was 60</a:t>
              </a:r>
              <a:r>
                <a:rPr lang="en-US" altLang="en-US" baseline="30000"/>
                <a:t>0</a:t>
              </a:r>
              <a:r>
                <a:rPr lang="en-US" altLang="en-US"/>
                <a:t> then angle </a:t>
              </a:r>
            </a:p>
            <a:p>
              <a:pPr algn="l"/>
              <a:r>
                <a:rPr lang="en-US" altLang="en-US"/>
                <a:t>BCD would be 180</a:t>
              </a:r>
              <a:r>
                <a:rPr lang="en-US" altLang="en-US" baseline="30000"/>
                <a:t>0</a:t>
              </a:r>
              <a:r>
                <a:rPr lang="en-US" altLang="en-US"/>
                <a:t>-60</a:t>
              </a:r>
              <a:r>
                <a:rPr lang="en-US" altLang="en-US" baseline="30000"/>
                <a:t>0</a:t>
              </a:r>
              <a:r>
                <a:rPr lang="en-US" altLang="en-US"/>
                <a:t>=120</a:t>
              </a:r>
              <a:r>
                <a:rPr lang="en-US" altLang="en-US" baseline="30000"/>
                <a:t>0</a:t>
              </a:r>
              <a:endParaRPr lang="en-US" altLang="en-US"/>
            </a:p>
          </p:txBody>
        </p:sp>
      </p:grpSp>
      <p:sp>
        <p:nvSpPr>
          <p:cNvPr id="5142" name="Line 22">
            <a:extLst>
              <a:ext uri="{FF2B5EF4-FFF2-40B4-BE49-F238E27FC236}">
                <a16:creationId xmlns:a16="http://schemas.microsoft.com/office/drawing/2014/main" id="{53CD7649-8167-59AB-125D-E77FE3E387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921000" y="1473200"/>
            <a:ext cx="857250" cy="16605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46" name="Group 26">
            <a:extLst>
              <a:ext uri="{FF2B5EF4-FFF2-40B4-BE49-F238E27FC236}">
                <a16:creationId xmlns:a16="http://schemas.microsoft.com/office/drawing/2014/main" id="{1D52C5CB-7143-4D0F-B5F1-988ED1F61727}"/>
              </a:ext>
            </a:extLst>
          </p:cNvPr>
          <p:cNvGrpSpPr>
            <a:grpSpLocks/>
          </p:cNvGrpSpPr>
          <p:nvPr/>
        </p:nvGrpSpPr>
        <p:grpSpPr bwMode="auto">
          <a:xfrm>
            <a:off x="3617913" y="3133725"/>
            <a:ext cx="2232025" cy="1066800"/>
            <a:chOff x="2279" y="1974"/>
            <a:chExt cx="1406" cy="672"/>
          </a:xfrm>
        </p:grpSpPr>
        <p:sp>
          <p:nvSpPr>
            <p:cNvPr id="5143" name="Arc 23">
              <a:extLst>
                <a:ext uri="{FF2B5EF4-FFF2-40B4-BE49-F238E27FC236}">
                  <a16:creationId xmlns:a16="http://schemas.microsoft.com/office/drawing/2014/main" id="{C6A917FB-E4AB-2F32-F532-CADAD39374FB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2279" y="1974"/>
              <a:ext cx="1017" cy="61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4" name="Text Box 24">
              <a:extLst>
                <a:ext uri="{FF2B5EF4-FFF2-40B4-BE49-F238E27FC236}">
                  <a16:creationId xmlns:a16="http://schemas.microsoft.com/office/drawing/2014/main" id="{03759B79-E702-4C1E-275E-C788178045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" y="2415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120</a:t>
              </a:r>
              <a:r>
                <a:rPr lang="en-US" altLang="en-US" baseline="30000"/>
                <a:t>0</a:t>
              </a:r>
              <a:endParaRPr lang="en-US" altLang="en-US"/>
            </a:p>
          </p:txBody>
        </p:sp>
      </p:grpSp>
      <p:sp>
        <p:nvSpPr>
          <p:cNvPr id="5147" name="WordArt 27">
            <a:extLst>
              <a:ext uri="{FF2B5EF4-FFF2-40B4-BE49-F238E27FC236}">
                <a16:creationId xmlns:a16="http://schemas.microsoft.com/office/drawing/2014/main" id="{FF10914F-6585-8A93-321D-7F7EB09B6DF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49275" y="4803775"/>
            <a:ext cx="2762250" cy="933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r>
              <a:rPr lang="en-GB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Cyclic Quadrilateral</a:t>
            </a:r>
          </a:p>
        </p:txBody>
      </p:sp>
      <p:sp>
        <p:nvSpPr>
          <p:cNvPr id="5148" name="Text Box 28">
            <a:extLst>
              <a:ext uri="{FF2B5EF4-FFF2-40B4-BE49-F238E27FC236}">
                <a16:creationId xmlns:a16="http://schemas.microsoft.com/office/drawing/2014/main" id="{469A4C77-0C69-0588-6672-1CF19538E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25" y="4316413"/>
            <a:ext cx="475615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Points which lie on the circumference of the</a:t>
            </a:r>
          </a:p>
          <a:p>
            <a:pPr algn="l"/>
            <a:r>
              <a:rPr lang="en-US" altLang="en-US"/>
              <a:t> same circle are called cyclic (or concyclic)</a:t>
            </a:r>
          </a:p>
          <a:p>
            <a:pPr algn="l"/>
            <a:r>
              <a:rPr lang="en-US" altLang="en-US"/>
              <a:t>points. A </a:t>
            </a:r>
            <a:r>
              <a:rPr lang="en-US" altLang="en-US">
                <a:solidFill>
                  <a:srgbClr val="FF0000"/>
                </a:solidFill>
              </a:rPr>
              <a:t>cyclic </a:t>
            </a:r>
            <a:r>
              <a:rPr lang="en-US" altLang="en-US"/>
              <a:t>quadrilateral is a quadrilateral</a:t>
            </a:r>
          </a:p>
          <a:p>
            <a:pPr algn="l"/>
            <a:r>
              <a:rPr lang="en-US" altLang="en-US"/>
              <a:t>with all its four corners (vertices) on the</a:t>
            </a:r>
          </a:p>
          <a:p>
            <a:pPr algn="l"/>
            <a:r>
              <a:rPr lang="en-US" altLang="en-US"/>
              <a:t>circumference of the same circle.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5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6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6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7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7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  <p:bldP spid="5129" grpId="0"/>
      <p:bldP spid="5130" grpId="0"/>
      <p:bldP spid="51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WordArt 4">
            <a:extLst>
              <a:ext uri="{FF2B5EF4-FFF2-40B4-BE49-F238E27FC236}">
                <a16:creationId xmlns:a16="http://schemas.microsoft.com/office/drawing/2014/main" id="{8EDAA010-AC91-9135-1FCF-28D244E4AE3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61988" y="5011738"/>
            <a:ext cx="2333625" cy="14573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Tangents</a:t>
            </a:r>
          </a:p>
        </p:txBody>
      </p:sp>
      <p:sp>
        <p:nvSpPr>
          <p:cNvPr id="6149" name="Oval 5">
            <a:extLst>
              <a:ext uri="{FF2B5EF4-FFF2-40B4-BE49-F238E27FC236}">
                <a16:creationId xmlns:a16="http://schemas.microsoft.com/office/drawing/2014/main" id="{8F111379-A097-4382-03EA-FA20DBA2B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193800"/>
            <a:ext cx="2743200" cy="2667000"/>
          </a:xfrm>
          <a:prstGeom prst="ellipse">
            <a:avLst/>
          </a:prstGeom>
          <a:solidFill>
            <a:srgbClr val="00FFFF">
              <a:alpha val="17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altLang="en-US"/>
          </a:p>
        </p:txBody>
      </p:sp>
      <p:sp>
        <p:nvSpPr>
          <p:cNvPr id="6151" name="Line 7">
            <a:extLst>
              <a:ext uri="{FF2B5EF4-FFF2-40B4-BE49-F238E27FC236}">
                <a16:creationId xmlns:a16="http://schemas.microsoft.com/office/drawing/2014/main" id="{C0810548-64A5-9F9C-1970-B26B3FF71B3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1900" y="984250"/>
            <a:ext cx="4279900" cy="184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2" name="Line 8">
            <a:extLst>
              <a:ext uri="{FF2B5EF4-FFF2-40B4-BE49-F238E27FC236}">
                <a16:creationId xmlns:a16="http://schemas.microsoft.com/office/drawing/2014/main" id="{E6E86774-3AEC-71D6-82BD-00C3DD711E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832100"/>
            <a:ext cx="5105400" cy="134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3" name="Line 9">
            <a:extLst>
              <a:ext uri="{FF2B5EF4-FFF2-40B4-BE49-F238E27FC236}">
                <a16:creationId xmlns:a16="http://schemas.microsoft.com/office/drawing/2014/main" id="{00C307C5-C6B2-6440-FC63-6680C3B59B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98750" y="1282700"/>
            <a:ext cx="4953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4" name="Line 10">
            <a:extLst>
              <a:ext uri="{FF2B5EF4-FFF2-40B4-BE49-F238E27FC236}">
                <a16:creationId xmlns:a16="http://schemas.microsoft.com/office/drawing/2014/main" id="{63201BA2-50FC-BA04-96E7-9887DB7AB0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8750" y="2501900"/>
            <a:ext cx="381000" cy="128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6158" name="Group 14">
            <a:extLst>
              <a:ext uri="{FF2B5EF4-FFF2-40B4-BE49-F238E27FC236}">
                <a16:creationId xmlns:a16="http://schemas.microsoft.com/office/drawing/2014/main" id="{4EDF96B7-4223-C8B3-2859-4803CC514A73}"/>
              </a:ext>
            </a:extLst>
          </p:cNvPr>
          <p:cNvGrpSpPr>
            <a:grpSpLocks/>
          </p:cNvGrpSpPr>
          <p:nvPr/>
        </p:nvGrpSpPr>
        <p:grpSpPr bwMode="auto">
          <a:xfrm>
            <a:off x="3022600" y="1282700"/>
            <a:ext cx="400050" cy="2520950"/>
            <a:chOff x="1904" y="808"/>
            <a:chExt cx="252" cy="1588"/>
          </a:xfrm>
        </p:grpSpPr>
        <p:sp>
          <p:nvSpPr>
            <p:cNvPr id="6156" name="Freeform 12">
              <a:extLst>
                <a:ext uri="{FF2B5EF4-FFF2-40B4-BE49-F238E27FC236}">
                  <a16:creationId xmlns:a16="http://schemas.microsoft.com/office/drawing/2014/main" id="{5E6CE596-1F07-5DD7-007F-AD6BB6E2C9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0" y="808"/>
              <a:ext cx="196" cy="184"/>
            </a:xfrm>
            <a:custGeom>
              <a:avLst/>
              <a:gdLst>
                <a:gd name="T0" fmla="*/ 196 w 196"/>
                <a:gd name="T1" fmla="*/ 68 h 184"/>
                <a:gd name="T2" fmla="*/ 152 w 196"/>
                <a:gd name="T3" fmla="*/ 184 h 184"/>
                <a:gd name="T4" fmla="*/ 0 w 196"/>
                <a:gd name="T5" fmla="*/ 120 h 184"/>
                <a:gd name="T6" fmla="*/ 48 w 196"/>
                <a:gd name="T7" fmla="*/ 0 h 184"/>
                <a:gd name="T8" fmla="*/ 196 w 196"/>
                <a:gd name="T9" fmla="*/ 6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" h="184">
                  <a:moveTo>
                    <a:pt x="196" y="68"/>
                  </a:moveTo>
                  <a:lnTo>
                    <a:pt x="152" y="184"/>
                  </a:lnTo>
                  <a:lnTo>
                    <a:pt x="0" y="120"/>
                  </a:lnTo>
                  <a:lnTo>
                    <a:pt x="48" y="0"/>
                  </a:lnTo>
                  <a:lnTo>
                    <a:pt x="196" y="68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7" name="Freeform 13">
              <a:extLst>
                <a:ext uri="{FF2B5EF4-FFF2-40B4-BE49-F238E27FC236}">
                  <a16:creationId xmlns:a16="http://schemas.microsoft.com/office/drawing/2014/main" id="{C623151D-655A-4253-3EC0-EEDC9B49F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4" y="2236"/>
              <a:ext cx="164" cy="160"/>
            </a:xfrm>
            <a:custGeom>
              <a:avLst/>
              <a:gdLst>
                <a:gd name="T0" fmla="*/ 36 w 164"/>
                <a:gd name="T1" fmla="*/ 160 h 160"/>
                <a:gd name="T2" fmla="*/ 164 w 164"/>
                <a:gd name="T3" fmla="*/ 128 h 160"/>
                <a:gd name="T4" fmla="*/ 132 w 164"/>
                <a:gd name="T5" fmla="*/ 0 h 160"/>
                <a:gd name="T6" fmla="*/ 0 w 164"/>
                <a:gd name="T7" fmla="*/ 36 h 160"/>
                <a:gd name="T8" fmla="*/ 36 w 164"/>
                <a:gd name="T9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4" h="160">
                  <a:moveTo>
                    <a:pt x="36" y="160"/>
                  </a:moveTo>
                  <a:lnTo>
                    <a:pt x="164" y="128"/>
                  </a:lnTo>
                  <a:lnTo>
                    <a:pt x="132" y="0"/>
                  </a:lnTo>
                  <a:lnTo>
                    <a:pt x="0" y="36"/>
                  </a:lnTo>
                  <a:lnTo>
                    <a:pt x="36" y="160"/>
                  </a:ln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59" name="Line 15">
            <a:extLst>
              <a:ext uri="{FF2B5EF4-FFF2-40B4-BE49-F238E27FC236}">
                <a16:creationId xmlns:a16="http://schemas.microsoft.com/office/drawing/2014/main" id="{E1DE1E7C-16BF-988A-BD7D-ACA00F5D3D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8750" y="25019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0" name="Line 16">
            <a:extLst>
              <a:ext uri="{FF2B5EF4-FFF2-40B4-BE49-F238E27FC236}">
                <a16:creationId xmlns:a16="http://schemas.microsoft.com/office/drawing/2014/main" id="{79EBA7EB-85B0-908E-23B1-52E765E6D4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8750" y="2501900"/>
            <a:ext cx="4083050" cy="33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2" name="Freeform 18">
            <a:extLst>
              <a:ext uri="{FF2B5EF4-FFF2-40B4-BE49-F238E27FC236}">
                <a16:creationId xmlns:a16="http://schemas.microsoft.com/office/drawing/2014/main" id="{3BFF5BD2-D121-7C69-D0A9-313D3A89CC55}"/>
              </a:ext>
            </a:extLst>
          </p:cNvPr>
          <p:cNvSpPr>
            <a:spLocks/>
          </p:cNvSpPr>
          <p:nvPr/>
        </p:nvSpPr>
        <p:spPr bwMode="auto">
          <a:xfrm>
            <a:off x="2794000" y="2247900"/>
            <a:ext cx="198438" cy="577850"/>
          </a:xfrm>
          <a:custGeom>
            <a:avLst/>
            <a:gdLst>
              <a:gd name="T0" fmla="*/ 8 w 125"/>
              <a:gd name="T1" fmla="*/ 0 h 364"/>
              <a:gd name="T2" fmla="*/ 76 w 125"/>
              <a:gd name="T3" fmla="*/ 40 h 364"/>
              <a:gd name="T4" fmla="*/ 108 w 125"/>
              <a:gd name="T5" fmla="*/ 108 h 364"/>
              <a:gd name="T6" fmla="*/ 124 w 125"/>
              <a:gd name="T7" fmla="*/ 184 h 364"/>
              <a:gd name="T8" fmla="*/ 112 w 125"/>
              <a:gd name="T9" fmla="*/ 252 h 364"/>
              <a:gd name="T10" fmla="*/ 88 w 125"/>
              <a:gd name="T11" fmla="*/ 300 h 364"/>
              <a:gd name="T12" fmla="*/ 52 w 125"/>
              <a:gd name="T13" fmla="*/ 336 h 364"/>
              <a:gd name="T14" fmla="*/ 28 w 125"/>
              <a:gd name="T15" fmla="*/ 352 h 364"/>
              <a:gd name="T16" fmla="*/ 0 w 125"/>
              <a:gd name="T17" fmla="*/ 364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5" h="364">
                <a:moveTo>
                  <a:pt x="8" y="0"/>
                </a:moveTo>
                <a:cubicBezTo>
                  <a:pt x="33" y="11"/>
                  <a:pt x="59" y="22"/>
                  <a:pt x="76" y="40"/>
                </a:cubicBezTo>
                <a:cubicBezTo>
                  <a:pt x="93" y="58"/>
                  <a:pt x="100" y="84"/>
                  <a:pt x="108" y="108"/>
                </a:cubicBezTo>
                <a:cubicBezTo>
                  <a:pt x="116" y="132"/>
                  <a:pt x="123" y="160"/>
                  <a:pt x="124" y="184"/>
                </a:cubicBezTo>
                <a:cubicBezTo>
                  <a:pt x="125" y="208"/>
                  <a:pt x="118" y="233"/>
                  <a:pt x="112" y="252"/>
                </a:cubicBezTo>
                <a:cubicBezTo>
                  <a:pt x="106" y="271"/>
                  <a:pt x="98" y="286"/>
                  <a:pt x="88" y="300"/>
                </a:cubicBezTo>
                <a:cubicBezTo>
                  <a:pt x="78" y="314"/>
                  <a:pt x="62" y="327"/>
                  <a:pt x="52" y="336"/>
                </a:cubicBezTo>
                <a:cubicBezTo>
                  <a:pt x="42" y="345"/>
                  <a:pt x="37" y="347"/>
                  <a:pt x="28" y="352"/>
                </a:cubicBezTo>
                <a:cubicBezTo>
                  <a:pt x="19" y="357"/>
                  <a:pt x="5" y="362"/>
                  <a:pt x="0" y="3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3" name="Text Box 19">
            <a:extLst>
              <a:ext uri="{FF2B5EF4-FFF2-40B4-BE49-F238E27FC236}">
                <a16:creationId xmlns:a16="http://schemas.microsoft.com/office/drawing/2014/main" id="{865029D1-EA21-E686-3C2F-E2A7BA7B1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2563813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T</a:t>
            </a:r>
          </a:p>
        </p:txBody>
      </p:sp>
      <p:sp>
        <p:nvSpPr>
          <p:cNvPr id="6164" name="Text Box 20">
            <a:extLst>
              <a:ext uri="{FF2B5EF4-FFF2-40B4-BE49-F238E27FC236}">
                <a16:creationId xmlns:a16="http://schemas.microsoft.com/office/drawing/2014/main" id="{4A06AC1A-09AA-195E-D469-9B62F5D72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0525" y="39100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A</a:t>
            </a:r>
          </a:p>
        </p:txBody>
      </p:sp>
      <p:sp>
        <p:nvSpPr>
          <p:cNvPr id="6165" name="Text Box 21">
            <a:extLst>
              <a:ext uri="{FF2B5EF4-FFF2-40B4-BE49-F238E27FC236}">
                <a16:creationId xmlns:a16="http://schemas.microsoft.com/office/drawing/2014/main" id="{0E764910-3CFC-7CE9-646E-358ED044C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0875" y="9255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B</a:t>
            </a:r>
          </a:p>
        </p:txBody>
      </p:sp>
      <p:grpSp>
        <p:nvGrpSpPr>
          <p:cNvPr id="6171" name="Group 27">
            <a:extLst>
              <a:ext uri="{FF2B5EF4-FFF2-40B4-BE49-F238E27FC236}">
                <a16:creationId xmlns:a16="http://schemas.microsoft.com/office/drawing/2014/main" id="{670B7036-971D-EB36-385C-00A555002199}"/>
              </a:ext>
            </a:extLst>
          </p:cNvPr>
          <p:cNvGrpSpPr>
            <a:grpSpLocks/>
          </p:cNvGrpSpPr>
          <p:nvPr/>
        </p:nvGrpSpPr>
        <p:grpSpPr bwMode="auto">
          <a:xfrm>
            <a:off x="5011738" y="2063750"/>
            <a:ext cx="555625" cy="1462088"/>
            <a:chOff x="3157" y="1300"/>
            <a:chExt cx="350" cy="921"/>
          </a:xfrm>
        </p:grpSpPr>
        <p:sp>
          <p:nvSpPr>
            <p:cNvPr id="6166" name="Line 22">
              <a:extLst>
                <a:ext uri="{FF2B5EF4-FFF2-40B4-BE49-F238E27FC236}">
                  <a16:creationId xmlns:a16="http://schemas.microsoft.com/office/drawing/2014/main" id="{61F12CC6-A7B7-F003-8C4D-6B78637702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91" y="1300"/>
              <a:ext cx="116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7" name="Line 23">
              <a:extLst>
                <a:ext uri="{FF2B5EF4-FFF2-40B4-BE49-F238E27FC236}">
                  <a16:creationId xmlns:a16="http://schemas.microsoft.com/office/drawing/2014/main" id="{53F5E47D-1B55-A96A-0D84-7B3414BAF9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7" y="1960"/>
              <a:ext cx="156" cy="2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70" name="Text Box 26">
            <a:extLst>
              <a:ext uri="{FF2B5EF4-FFF2-40B4-BE49-F238E27FC236}">
                <a16:creationId xmlns:a16="http://schemas.microsoft.com/office/drawing/2014/main" id="{E154EF4F-E3F1-D93F-FAD9-C124615BA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6800" y="2317750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O</a:t>
            </a:r>
          </a:p>
        </p:txBody>
      </p:sp>
      <p:sp>
        <p:nvSpPr>
          <p:cNvPr id="6172" name="Text Box 28">
            <a:extLst>
              <a:ext uri="{FF2B5EF4-FFF2-40B4-BE49-F238E27FC236}">
                <a16:creationId xmlns:a16="http://schemas.microsoft.com/office/drawing/2014/main" id="{E66DB65D-0240-E1DA-C7AC-6AFB4A92B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4088" y="3910013"/>
            <a:ext cx="901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TA=TB</a:t>
            </a:r>
          </a:p>
        </p:txBody>
      </p:sp>
      <p:sp>
        <p:nvSpPr>
          <p:cNvPr id="6173" name="WordArt 29">
            <a:extLst>
              <a:ext uri="{FF2B5EF4-FFF2-40B4-BE49-F238E27FC236}">
                <a16:creationId xmlns:a16="http://schemas.microsoft.com/office/drawing/2014/main" id="{8B4DA5A1-6111-0953-FD05-1F5FECAC087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011738" y="5011738"/>
            <a:ext cx="2943225" cy="1285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NB Triangles </a:t>
            </a:r>
          </a:p>
          <a:p>
            <a:r>
              <a:rPr lang="en-GB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OBT and OAT </a:t>
            </a:r>
          </a:p>
          <a:p>
            <a:r>
              <a:rPr lang="en-GB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are CONGRUENT!</a:t>
            </a:r>
          </a:p>
        </p:txBody>
      </p:sp>
      <p:grpSp>
        <p:nvGrpSpPr>
          <p:cNvPr id="6176" name="Group 32">
            <a:extLst>
              <a:ext uri="{FF2B5EF4-FFF2-40B4-BE49-F238E27FC236}">
                <a16:creationId xmlns:a16="http://schemas.microsoft.com/office/drawing/2014/main" id="{ECDFB6A9-8CE1-A287-A86D-4660539D959D}"/>
              </a:ext>
            </a:extLst>
          </p:cNvPr>
          <p:cNvGrpSpPr>
            <a:grpSpLocks/>
          </p:cNvGrpSpPr>
          <p:nvPr/>
        </p:nvGrpSpPr>
        <p:grpSpPr bwMode="auto">
          <a:xfrm>
            <a:off x="3989388" y="1573213"/>
            <a:ext cx="1393825" cy="2230437"/>
            <a:chOff x="2513" y="991"/>
            <a:chExt cx="878" cy="1405"/>
          </a:xfrm>
        </p:grpSpPr>
        <p:sp>
          <p:nvSpPr>
            <p:cNvPr id="6174" name="Text Box 30">
              <a:extLst>
                <a:ext uri="{FF2B5EF4-FFF2-40B4-BE49-F238E27FC236}">
                  <a16:creationId xmlns:a16="http://schemas.microsoft.com/office/drawing/2014/main" id="{9F13776C-4F19-AC94-4E47-75A757983A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872639">
              <a:off x="2513" y="2165"/>
              <a:ext cx="6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Tangent</a:t>
              </a:r>
            </a:p>
          </p:txBody>
        </p:sp>
        <p:sp>
          <p:nvSpPr>
            <p:cNvPr id="6175" name="Text Box 31">
              <a:extLst>
                <a:ext uri="{FF2B5EF4-FFF2-40B4-BE49-F238E27FC236}">
                  <a16:creationId xmlns:a16="http://schemas.microsoft.com/office/drawing/2014/main" id="{66548B1B-6D94-55F2-C524-BF63BF8AC0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321742">
              <a:off x="2747" y="991"/>
              <a:ext cx="6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Tangent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8" dur="2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3" grpId="0"/>
      <p:bldP spid="6164" grpId="0"/>
      <p:bldP spid="6165" grpId="0"/>
      <p:bldP spid="6170" grpId="0"/>
      <p:bldP spid="617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Oval 5">
            <a:extLst>
              <a:ext uri="{FF2B5EF4-FFF2-40B4-BE49-F238E27FC236}">
                <a16:creationId xmlns:a16="http://schemas.microsoft.com/office/drawing/2014/main" id="{46EAADF2-CA81-F173-579A-17E11B91A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193800"/>
            <a:ext cx="2743200" cy="2667000"/>
          </a:xfrm>
          <a:prstGeom prst="ellipse">
            <a:avLst/>
          </a:prstGeom>
          <a:solidFill>
            <a:srgbClr val="00FFFF"/>
          </a:solidFill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4" name="Freeform 6">
            <a:extLst>
              <a:ext uri="{FF2B5EF4-FFF2-40B4-BE49-F238E27FC236}">
                <a16:creationId xmlns:a16="http://schemas.microsoft.com/office/drawing/2014/main" id="{B1C0215F-C56A-CC7B-0B9F-21F41B3B271F}"/>
              </a:ext>
            </a:extLst>
          </p:cNvPr>
          <p:cNvSpPr>
            <a:spLocks/>
          </p:cNvSpPr>
          <p:nvPr/>
        </p:nvSpPr>
        <p:spPr bwMode="auto">
          <a:xfrm rot="-3112312">
            <a:off x="1236663" y="1209675"/>
            <a:ext cx="2665412" cy="2509838"/>
          </a:xfrm>
          <a:custGeom>
            <a:avLst/>
            <a:gdLst>
              <a:gd name="T0" fmla="*/ 186 w 1734"/>
              <a:gd name="T1" fmla="*/ 1356 h 1548"/>
              <a:gd name="T2" fmla="*/ 132 w 1734"/>
              <a:gd name="T3" fmla="*/ 1290 h 1548"/>
              <a:gd name="T4" fmla="*/ 78 w 1734"/>
              <a:gd name="T5" fmla="*/ 1188 h 1548"/>
              <a:gd name="T6" fmla="*/ 36 w 1734"/>
              <a:gd name="T7" fmla="*/ 1080 h 1548"/>
              <a:gd name="T8" fmla="*/ 12 w 1734"/>
              <a:gd name="T9" fmla="*/ 954 h 1548"/>
              <a:gd name="T10" fmla="*/ 0 w 1734"/>
              <a:gd name="T11" fmla="*/ 846 h 1548"/>
              <a:gd name="T12" fmla="*/ 12 w 1734"/>
              <a:gd name="T13" fmla="*/ 750 h 1548"/>
              <a:gd name="T14" fmla="*/ 24 w 1734"/>
              <a:gd name="T15" fmla="*/ 642 h 1548"/>
              <a:gd name="T16" fmla="*/ 54 w 1734"/>
              <a:gd name="T17" fmla="*/ 558 h 1548"/>
              <a:gd name="T18" fmla="*/ 84 w 1734"/>
              <a:gd name="T19" fmla="*/ 480 h 1548"/>
              <a:gd name="T20" fmla="*/ 144 w 1734"/>
              <a:gd name="T21" fmla="*/ 384 h 1548"/>
              <a:gd name="T22" fmla="*/ 222 w 1734"/>
              <a:gd name="T23" fmla="*/ 282 h 1548"/>
              <a:gd name="T24" fmla="*/ 336 w 1734"/>
              <a:gd name="T25" fmla="*/ 174 h 1548"/>
              <a:gd name="T26" fmla="*/ 450 w 1734"/>
              <a:gd name="T27" fmla="*/ 102 h 1548"/>
              <a:gd name="T28" fmla="*/ 552 w 1734"/>
              <a:gd name="T29" fmla="*/ 60 h 1548"/>
              <a:gd name="T30" fmla="*/ 654 w 1734"/>
              <a:gd name="T31" fmla="*/ 30 h 1548"/>
              <a:gd name="T32" fmla="*/ 762 w 1734"/>
              <a:gd name="T33" fmla="*/ 12 h 1548"/>
              <a:gd name="T34" fmla="*/ 906 w 1734"/>
              <a:gd name="T35" fmla="*/ 0 h 1548"/>
              <a:gd name="T36" fmla="*/ 1020 w 1734"/>
              <a:gd name="T37" fmla="*/ 18 h 1548"/>
              <a:gd name="T38" fmla="*/ 1122 w 1734"/>
              <a:gd name="T39" fmla="*/ 42 h 1548"/>
              <a:gd name="T40" fmla="*/ 1218 w 1734"/>
              <a:gd name="T41" fmla="*/ 72 h 1548"/>
              <a:gd name="T42" fmla="*/ 1302 w 1734"/>
              <a:gd name="T43" fmla="*/ 120 h 1548"/>
              <a:gd name="T44" fmla="*/ 1410 w 1734"/>
              <a:gd name="T45" fmla="*/ 186 h 1548"/>
              <a:gd name="T46" fmla="*/ 1488 w 1734"/>
              <a:gd name="T47" fmla="*/ 252 h 1548"/>
              <a:gd name="T48" fmla="*/ 1584 w 1734"/>
              <a:gd name="T49" fmla="*/ 360 h 1548"/>
              <a:gd name="T50" fmla="*/ 1632 w 1734"/>
              <a:gd name="T51" fmla="*/ 438 h 1548"/>
              <a:gd name="T52" fmla="*/ 1674 w 1734"/>
              <a:gd name="T53" fmla="*/ 546 h 1548"/>
              <a:gd name="T54" fmla="*/ 1710 w 1734"/>
              <a:gd name="T55" fmla="*/ 654 h 1548"/>
              <a:gd name="T56" fmla="*/ 1734 w 1734"/>
              <a:gd name="T57" fmla="*/ 798 h 1548"/>
              <a:gd name="T58" fmla="*/ 1734 w 1734"/>
              <a:gd name="T59" fmla="*/ 906 h 1548"/>
              <a:gd name="T60" fmla="*/ 1722 w 1734"/>
              <a:gd name="T61" fmla="*/ 1008 h 1548"/>
              <a:gd name="T62" fmla="*/ 1692 w 1734"/>
              <a:gd name="T63" fmla="*/ 1104 h 1548"/>
              <a:gd name="T64" fmla="*/ 1650 w 1734"/>
              <a:gd name="T65" fmla="*/ 1206 h 1548"/>
              <a:gd name="T66" fmla="*/ 1566 w 1734"/>
              <a:gd name="T67" fmla="*/ 1344 h 1548"/>
              <a:gd name="T68" fmla="*/ 1512 w 1734"/>
              <a:gd name="T69" fmla="*/ 1404 h 1548"/>
              <a:gd name="T70" fmla="*/ 1428 w 1734"/>
              <a:gd name="T71" fmla="*/ 1482 h 1548"/>
              <a:gd name="T72" fmla="*/ 1332 w 1734"/>
              <a:gd name="T73" fmla="*/ 1548 h 1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734" h="1548">
                <a:moveTo>
                  <a:pt x="222" y="1404"/>
                </a:moveTo>
                <a:lnTo>
                  <a:pt x="186" y="1356"/>
                </a:lnTo>
                <a:lnTo>
                  <a:pt x="156" y="1326"/>
                </a:lnTo>
                <a:lnTo>
                  <a:pt x="132" y="1290"/>
                </a:lnTo>
                <a:lnTo>
                  <a:pt x="108" y="1236"/>
                </a:lnTo>
                <a:lnTo>
                  <a:pt x="78" y="1188"/>
                </a:lnTo>
                <a:lnTo>
                  <a:pt x="54" y="1140"/>
                </a:lnTo>
                <a:lnTo>
                  <a:pt x="36" y="1080"/>
                </a:lnTo>
                <a:lnTo>
                  <a:pt x="24" y="1026"/>
                </a:lnTo>
                <a:lnTo>
                  <a:pt x="12" y="954"/>
                </a:lnTo>
                <a:lnTo>
                  <a:pt x="6" y="900"/>
                </a:lnTo>
                <a:lnTo>
                  <a:pt x="0" y="846"/>
                </a:lnTo>
                <a:lnTo>
                  <a:pt x="0" y="792"/>
                </a:lnTo>
                <a:lnTo>
                  <a:pt x="12" y="750"/>
                </a:lnTo>
                <a:lnTo>
                  <a:pt x="18" y="696"/>
                </a:lnTo>
                <a:lnTo>
                  <a:pt x="24" y="642"/>
                </a:lnTo>
                <a:lnTo>
                  <a:pt x="36" y="600"/>
                </a:lnTo>
                <a:lnTo>
                  <a:pt x="54" y="558"/>
                </a:lnTo>
                <a:lnTo>
                  <a:pt x="72" y="522"/>
                </a:lnTo>
                <a:lnTo>
                  <a:pt x="84" y="480"/>
                </a:lnTo>
                <a:lnTo>
                  <a:pt x="120" y="414"/>
                </a:lnTo>
                <a:lnTo>
                  <a:pt x="144" y="384"/>
                </a:lnTo>
                <a:lnTo>
                  <a:pt x="180" y="324"/>
                </a:lnTo>
                <a:lnTo>
                  <a:pt x="222" y="282"/>
                </a:lnTo>
                <a:lnTo>
                  <a:pt x="270" y="234"/>
                </a:lnTo>
                <a:lnTo>
                  <a:pt x="336" y="174"/>
                </a:lnTo>
                <a:lnTo>
                  <a:pt x="378" y="144"/>
                </a:lnTo>
                <a:lnTo>
                  <a:pt x="450" y="102"/>
                </a:lnTo>
                <a:lnTo>
                  <a:pt x="486" y="78"/>
                </a:lnTo>
                <a:lnTo>
                  <a:pt x="552" y="60"/>
                </a:lnTo>
                <a:lnTo>
                  <a:pt x="606" y="42"/>
                </a:lnTo>
                <a:lnTo>
                  <a:pt x="654" y="30"/>
                </a:lnTo>
                <a:lnTo>
                  <a:pt x="714" y="18"/>
                </a:lnTo>
                <a:lnTo>
                  <a:pt x="762" y="12"/>
                </a:lnTo>
                <a:lnTo>
                  <a:pt x="834" y="12"/>
                </a:lnTo>
                <a:lnTo>
                  <a:pt x="906" y="0"/>
                </a:lnTo>
                <a:lnTo>
                  <a:pt x="954" y="12"/>
                </a:lnTo>
                <a:lnTo>
                  <a:pt x="1020" y="18"/>
                </a:lnTo>
                <a:lnTo>
                  <a:pt x="1062" y="24"/>
                </a:lnTo>
                <a:lnTo>
                  <a:pt x="1122" y="42"/>
                </a:lnTo>
                <a:lnTo>
                  <a:pt x="1176" y="60"/>
                </a:lnTo>
                <a:lnTo>
                  <a:pt x="1218" y="72"/>
                </a:lnTo>
                <a:lnTo>
                  <a:pt x="1254" y="90"/>
                </a:lnTo>
                <a:lnTo>
                  <a:pt x="1302" y="120"/>
                </a:lnTo>
                <a:lnTo>
                  <a:pt x="1350" y="150"/>
                </a:lnTo>
                <a:lnTo>
                  <a:pt x="1410" y="186"/>
                </a:lnTo>
                <a:lnTo>
                  <a:pt x="1452" y="228"/>
                </a:lnTo>
                <a:lnTo>
                  <a:pt x="1488" y="252"/>
                </a:lnTo>
                <a:lnTo>
                  <a:pt x="1518" y="288"/>
                </a:lnTo>
                <a:lnTo>
                  <a:pt x="1584" y="360"/>
                </a:lnTo>
                <a:lnTo>
                  <a:pt x="1602" y="396"/>
                </a:lnTo>
                <a:lnTo>
                  <a:pt x="1632" y="438"/>
                </a:lnTo>
                <a:lnTo>
                  <a:pt x="1656" y="492"/>
                </a:lnTo>
                <a:lnTo>
                  <a:pt x="1674" y="546"/>
                </a:lnTo>
                <a:lnTo>
                  <a:pt x="1692" y="588"/>
                </a:lnTo>
                <a:lnTo>
                  <a:pt x="1710" y="654"/>
                </a:lnTo>
                <a:lnTo>
                  <a:pt x="1728" y="720"/>
                </a:lnTo>
                <a:lnTo>
                  <a:pt x="1734" y="798"/>
                </a:lnTo>
                <a:lnTo>
                  <a:pt x="1734" y="852"/>
                </a:lnTo>
                <a:lnTo>
                  <a:pt x="1734" y="906"/>
                </a:lnTo>
                <a:lnTo>
                  <a:pt x="1728" y="954"/>
                </a:lnTo>
                <a:lnTo>
                  <a:pt x="1722" y="1008"/>
                </a:lnTo>
                <a:lnTo>
                  <a:pt x="1710" y="1062"/>
                </a:lnTo>
                <a:lnTo>
                  <a:pt x="1692" y="1104"/>
                </a:lnTo>
                <a:lnTo>
                  <a:pt x="1668" y="1158"/>
                </a:lnTo>
                <a:lnTo>
                  <a:pt x="1650" y="1206"/>
                </a:lnTo>
                <a:lnTo>
                  <a:pt x="1602" y="1290"/>
                </a:lnTo>
                <a:lnTo>
                  <a:pt x="1566" y="1344"/>
                </a:lnTo>
                <a:lnTo>
                  <a:pt x="1542" y="1374"/>
                </a:lnTo>
                <a:lnTo>
                  <a:pt x="1512" y="1404"/>
                </a:lnTo>
                <a:lnTo>
                  <a:pt x="1470" y="1458"/>
                </a:lnTo>
                <a:lnTo>
                  <a:pt x="1428" y="1482"/>
                </a:lnTo>
                <a:lnTo>
                  <a:pt x="1398" y="1518"/>
                </a:lnTo>
                <a:lnTo>
                  <a:pt x="1332" y="1548"/>
                </a:lnTo>
                <a:lnTo>
                  <a:pt x="222" y="1404"/>
                </a:lnTo>
                <a:close/>
              </a:path>
            </a:pathLst>
          </a:custGeom>
          <a:pattFill prst="ltUpDiag">
            <a:fgClr>
              <a:srgbClr val="C0C0C0">
                <a:alpha val="77000"/>
              </a:srgbClr>
            </a:fgClr>
            <a:bgClr>
              <a:schemeClr val="hlink">
                <a:alpha val="77000"/>
              </a:schemeClr>
            </a:bgClr>
          </a:patt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Line 7">
            <a:extLst>
              <a:ext uri="{FF2B5EF4-FFF2-40B4-BE49-F238E27FC236}">
                <a16:creationId xmlns:a16="http://schemas.microsoft.com/office/drawing/2014/main" id="{D0830021-1735-63BB-33FD-0E6B787E89FF}"/>
              </a:ext>
            </a:extLst>
          </p:cNvPr>
          <p:cNvSpPr>
            <a:spLocks noChangeShapeType="1"/>
          </p:cNvSpPr>
          <p:nvPr/>
        </p:nvSpPr>
        <p:spPr bwMode="auto">
          <a:xfrm>
            <a:off x="847725" y="3867150"/>
            <a:ext cx="4429125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Freeform 8">
            <a:extLst>
              <a:ext uri="{FF2B5EF4-FFF2-40B4-BE49-F238E27FC236}">
                <a16:creationId xmlns:a16="http://schemas.microsoft.com/office/drawing/2014/main" id="{568475CE-CC46-4054-2E7B-EC87A5F2459A}"/>
              </a:ext>
            </a:extLst>
          </p:cNvPr>
          <p:cNvSpPr>
            <a:spLocks/>
          </p:cNvSpPr>
          <p:nvPr/>
        </p:nvSpPr>
        <p:spPr bwMode="auto">
          <a:xfrm>
            <a:off x="1762125" y="1514475"/>
            <a:ext cx="2266950" cy="2333625"/>
          </a:xfrm>
          <a:custGeom>
            <a:avLst/>
            <a:gdLst>
              <a:gd name="T0" fmla="*/ 642 w 1428"/>
              <a:gd name="T1" fmla="*/ 1470 h 1470"/>
              <a:gd name="T2" fmla="*/ 0 w 1428"/>
              <a:gd name="T3" fmla="*/ 0 h 1470"/>
              <a:gd name="T4" fmla="*/ 1428 w 1428"/>
              <a:gd name="T5" fmla="*/ 726 h 1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28" h="1470">
                <a:moveTo>
                  <a:pt x="642" y="1470"/>
                </a:moveTo>
                <a:lnTo>
                  <a:pt x="0" y="0"/>
                </a:lnTo>
                <a:lnTo>
                  <a:pt x="1428" y="726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87" name="Group 19">
            <a:extLst>
              <a:ext uri="{FF2B5EF4-FFF2-40B4-BE49-F238E27FC236}">
                <a16:creationId xmlns:a16="http://schemas.microsoft.com/office/drawing/2014/main" id="{1C556C10-E0A3-9736-4D24-B6DE19262AB0}"/>
              </a:ext>
            </a:extLst>
          </p:cNvPr>
          <p:cNvGrpSpPr>
            <a:grpSpLocks/>
          </p:cNvGrpSpPr>
          <p:nvPr/>
        </p:nvGrpSpPr>
        <p:grpSpPr bwMode="auto">
          <a:xfrm>
            <a:off x="1743075" y="1377950"/>
            <a:ext cx="1619250" cy="2582863"/>
            <a:chOff x="1098" y="868"/>
            <a:chExt cx="1020" cy="1627"/>
          </a:xfrm>
        </p:grpSpPr>
        <p:grpSp>
          <p:nvGrpSpPr>
            <p:cNvPr id="7185" name="Group 17">
              <a:extLst>
                <a:ext uri="{FF2B5EF4-FFF2-40B4-BE49-F238E27FC236}">
                  <a16:creationId xmlns:a16="http://schemas.microsoft.com/office/drawing/2014/main" id="{819D6343-85E2-855F-D4EC-A03E50C76A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65" y="2157"/>
              <a:ext cx="353" cy="338"/>
              <a:chOff x="1765" y="2157"/>
              <a:chExt cx="353" cy="338"/>
            </a:xfrm>
          </p:grpSpPr>
          <p:sp>
            <p:nvSpPr>
              <p:cNvPr id="7177" name="Arc 9">
                <a:extLst>
                  <a:ext uri="{FF2B5EF4-FFF2-40B4-BE49-F238E27FC236}">
                    <a16:creationId xmlns:a16="http://schemas.microsoft.com/office/drawing/2014/main" id="{C6547B3E-9A33-3D2C-C422-FEC808A2EB86}"/>
                  </a:ext>
                </a:extLst>
              </p:cNvPr>
              <p:cNvSpPr>
                <a:spLocks/>
              </p:cNvSpPr>
              <p:nvPr/>
            </p:nvSpPr>
            <p:spPr bwMode="auto">
              <a:xfrm rot="18332260" flipV="1">
                <a:off x="1742" y="2230"/>
                <a:ext cx="288" cy="241"/>
              </a:xfrm>
              <a:custGeom>
                <a:avLst/>
                <a:gdLst>
                  <a:gd name="G0" fmla="+- 0 0 0"/>
                  <a:gd name="G1" fmla="+- 20044 0 0"/>
                  <a:gd name="G2" fmla="+- 21600 0 0"/>
                  <a:gd name="T0" fmla="*/ 8050 w 19466"/>
                  <a:gd name="T1" fmla="*/ 0 h 20044"/>
                  <a:gd name="T2" fmla="*/ 19466 w 19466"/>
                  <a:gd name="T3" fmla="*/ 10683 h 20044"/>
                  <a:gd name="T4" fmla="*/ 0 w 19466"/>
                  <a:gd name="T5" fmla="*/ 20044 h 200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466" h="20044" fill="none" extrusionOk="0">
                    <a:moveTo>
                      <a:pt x="8049" y="0"/>
                    </a:moveTo>
                    <a:cubicBezTo>
                      <a:pt x="13055" y="2010"/>
                      <a:pt x="17128" y="5821"/>
                      <a:pt x="19466" y="10682"/>
                    </a:cubicBezTo>
                  </a:path>
                  <a:path w="19466" h="20044" stroke="0" extrusionOk="0">
                    <a:moveTo>
                      <a:pt x="8049" y="0"/>
                    </a:moveTo>
                    <a:cubicBezTo>
                      <a:pt x="13055" y="2010"/>
                      <a:pt x="17128" y="5821"/>
                      <a:pt x="19466" y="10682"/>
                    </a:cubicBezTo>
                    <a:lnTo>
                      <a:pt x="0" y="20044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79" name="Arc 11">
                <a:extLst>
                  <a:ext uri="{FF2B5EF4-FFF2-40B4-BE49-F238E27FC236}">
                    <a16:creationId xmlns:a16="http://schemas.microsoft.com/office/drawing/2014/main" id="{DAD7D959-D0FA-DA9D-E364-14F2A46BD14F}"/>
                  </a:ext>
                </a:extLst>
              </p:cNvPr>
              <p:cNvSpPr>
                <a:spLocks/>
              </p:cNvSpPr>
              <p:nvPr/>
            </p:nvSpPr>
            <p:spPr bwMode="auto">
              <a:xfrm rot="18332260" flipV="1">
                <a:off x="1838" y="2189"/>
                <a:ext cx="311" cy="248"/>
              </a:xfrm>
              <a:custGeom>
                <a:avLst/>
                <a:gdLst>
                  <a:gd name="G0" fmla="+- 0 0 0"/>
                  <a:gd name="G1" fmla="+- 20632 0 0"/>
                  <a:gd name="G2" fmla="+- 21600 0 0"/>
                  <a:gd name="T0" fmla="*/ 6395 w 20893"/>
                  <a:gd name="T1" fmla="*/ 0 h 20632"/>
                  <a:gd name="T2" fmla="*/ 20893 w 20893"/>
                  <a:gd name="T3" fmla="*/ 15150 h 20632"/>
                  <a:gd name="T4" fmla="*/ 0 w 20893"/>
                  <a:gd name="T5" fmla="*/ 20632 h 20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893" h="20632" fill="none" extrusionOk="0">
                    <a:moveTo>
                      <a:pt x="6394" y="0"/>
                    </a:moveTo>
                    <a:cubicBezTo>
                      <a:pt x="13519" y="2208"/>
                      <a:pt x="18999" y="7935"/>
                      <a:pt x="20892" y="15150"/>
                    </a:cubicBezTo>
                  </a:path>
                  <a:path w="20893" h="20632" stroke="0" extrusionOk="0">
                    <a:moveTo>
                      <a:pt x="6394" y="0"/>
                    </a:moveTo>
                    <a:cubicBezTo>
                      <a:pt x="13519" y="2208"/>
                      <a:pt x="18999" y="7935"/>
                      <a:pt x="20892" y="15150"/>
                    </a:cubicBezTo>
                    <a:lnTo>
                      <a:pt x="0" y="20632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7186" name="Group 18">
              <a:extLst>
                <a:ext uri="{FF2B5EF4-FFF2-40B4-BE49-F238E27FC236}">
                  <a16:creationId xmlns:a16="http://schemas.microsoft.com/office/drawing/2014/main" id="{3C2A1487-1428-371B-958D-92C3B4589F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98" y="868"/>
              <a:ext cx="269" cy="374"/>
              <a:chOff x="1098" y="868"/>
              <a:chExt cx="269" cy="374"/>
            </a:xfrm>
          </p:grpSpPr>
          <p:sp>
            <p:nvSpPr>
              <p:cNvPr id="7182" name="Arc 14">
                <a:extLst>
                  <a:ext uri="{FF2B5EF4-FFF2-40B4-BE49-F238E27FC236}">
                    <a16:creationId xmlns:a16="http://schemas.microsoft.com/office/drawing/2014/main" id="{CD2F7DBC-91B2-9E89-6830-B5D8FCA3B078}"/>
                  </a:ext>
                </a:extLst>
              </p:cNvPr>
              <p:cNvSpPr>
                <a:spLocks/>
              </p:cNvSpPr>
              <p:nvPr/>
            </p:nvSpPr>
            <p:spPr bwMode="auto">
              <a:xfrm rot="737662" flipV="1">
                <a:off x="1098" y="868"/>
                <a:ext cx="200" cy="279"/>
              </a:xfrm>
              <a:custGeom>
                <a:avLst/>
                <a:gdLst>
                  <a:gd name="G0" fmla="+- 0 0 0"/>
                  <a:gd name="G1" fmla="+- 18292 0 0"/>
                  <a:gd name="G2" fmla="+- 21600 0 0"/>
                  <a:gd name="T0" fmla="*/ 11488 w 19208"/>
                  <a:gd name="T1" fmla="*/ 0 h 18292"/>
                  <a:gd name="T2" fmla="*/ 19208 w 19208"/>
                  <a:gd name="T3" fmla="*/ 8412 h 18292"/>
                  <a:gd name="T4" fmla="*/ 0 w 19208"/>
                  <a:gd name="T5" fmla="*/ 18292 h 18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08" h="18292" fill="none" extrusionOk="0">
                    <a:moveTo>
                      <a:pt x="11487" y="0"/>
                    </a:moveTo>
                    <a:cubicBezTo>
                      <a:pt x="14769" y="2060"/>
                      <a:pt x="17435" y="4966"/>
                      <a:pt x="19207" y="8412"/>
                    </a:cubicBezTo>
                  </a:path>
                  <a:path w="19208" h="18292" stroke="0" extrusionOk="0">
                    <a:moveTo>
                      <a:pt x="11487" y="0"/>
                    </a:moveTo>
                    <a:cubicBezTo>
                      <a:pt x="14769" y="2060"/>
                      <a:pt x="17435" y="4966"/>
                      <a:pt x="19207" y="8412"/>
                    </a:cubicBezTo>
                    <a:lnTo>
                      <a:pt x="0" y="18292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83" name="Arc 15">
                <a:extLst>
                  <a:ext uri="{FF2B5EF4-FFF2-40B4-BE49-F238E27FC236}">
                    <a16:creationId xmlns:a16="http://schemas.microsoft.com/office/drawing/2014/main" id="{684706EC-1460-FFC1-2099-F1BD4238FDBA}"/>
                  </a:ext>
                </a:extLst>
              </p:cNvPr>
              <p:cNvSpPr>
                <a:spLocks/>
              </p:cNvSpPr>
              <p:nvPr/>
            </p:nvSpPr>
            <p:spPr bwMode="auto">
              <a:xfrm rot="737662" flipV="1">
                <a:off x="1155" y="953"/>
                <a:ext cx="212" cy="289"/>
              </a:xfrm>
              <a:custGeom>
                <a:avLst/>
                <a:gdLst>
                  <a:gd name="G0" fmla="+- 0 0 0"/>
                  <a:gd name="G1" fmla="+- 18982 0 0"/>
                  <a:gd name="G2" fmla="+- 21600 0 0"/>
                  <a:gd name="T0" fmla="*/ 10307 w 20314"/>
                  <a:gd name="T1" fmla="*/ 0 h 18982"/>
                  <a:gd name="T2" fmla="*/ 20314 w 20314"/>
                  <a:gd name="T3" fmla="*/ 11640 h 18982"/>
                  <a:gd name="T4" fmla="*/ 0 w 20314"/>
                  <a:gd name="T5" fmla="*/ 18982 h 189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314" h="18982" fill="none" extrusionOk="0">
                    <a:moveTo>
                      <a:pt x="10307" y="-1"/>
                    </a:moveTo>
                    <a:cubicBezTo>
                      <a:pt x="14955" y="2523"/>
                      <a:pt x="18516" y="6665"/>
                      <a:pt x="20313" y="11640"/>
                    </a:cubicBezTo>
                  </a:path>
                  <a:path w="20314" h="18982" stroke="0" extrusionOk="0">
                    <a:moveTo>
                      <a:pt x="10307" y="-1"/>
                    </a:moveTo>
                    <a:cubicBezTo>
                      <a:pt x="14955" y="2523"/>
                      <a:pt x="18516" y="6665"/>
                      <a:pt x="20313" y="11640"/>
                    </a:cubicBezTo>
                    <a:lnTo>
                      <a:pt x="0" y="18982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7188" name="Group 20">
            <a:extLst>
              <a:ext uri="{FF2B5EF4-FFF2-40B4-BE49-F238E27FC236}">
                <a16:creationId xmlns:a16="http://schemas.microsoft.com/office/drawing/2014/main" id="{CBA09398-6962-B242-0D69-81907EE75BB3}"/>
              </a:ext>
            </a:extLst>
          </p:cNvPr>
          <p:cNvGrpSpPr>
            <a:grpSpLocks/>
          </p:cNvGrpSpPr>
          <p:nvPr/>
        </p:nvGrpSpPr>
        <p:grpSpPr bwMode="auto">
          <a:xfrm>
            <a:off x="3260725" y="1382713"/>
            <a:ext cx="3475038" cy="438150"/>
            <a:chOff x="2052" y="1335"/>
            <a:chExt cx="2189" cy="276"/>
          </a:xfrm>
        </p:grpSpPr>
        <p:sp>
          <p:nvSpPr>
            <p:cNvPr id="7189" name="Line 21">
              <a:extLst>
                <a:ext uri="{FF2B5EF4-FFF2-40B4-BE49-F238E27FC236}">
                  <a16:creationId xmlns:a16="http://schemas.microsoft.com/office/drawing/2014/main" id="{8A414801-0875-4AA4-58CC-2CF878CE7A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52" y="1566"/>
              <a:ext cx="1212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0" name="Text Box 22">
              <a:extLst>
                <a:ext uri="{FF2B5EF4-FFF2-40B4-BE49-F238E27FC236}">
                  <a16:creationId xmlns:a16="http://schemas.microsoft.com/office/drawing/2014/main" id="{C4B5E0DA-2081-928D-86E2-EB5468E98C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9" y="1335"/>
              <a:ext cx="10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Major Segment</a:t>
              </a:r>
            </a:p>
          </p:txBody>
        </p:sp>
      </p:grpSp>
      <p:grpSp>
        <p:nvGrpSpPr>
          <p:cNvPr id="7191" name="Group 23">
            <a:extLst>
              <a:ext uri="{FF2B5EF4-FFF2-40B4-BE49-F238E27FC236}">
                <a16:creationId xmlns:a16="http://schemas.microsoft.com/office/drawing/2014/main" id="{8BE412C8-300E-6EAD-A62C-B4238AE7FDE1}"/>
              </a:ext>
            </a:extLst>
          </p:cNvPr>
          <p:cNvGrpSpPr>
            <a:grpSpLocks/>
          </p:cNvGrpSpPr>
          <p:nvPr/>
        </p:nvGrpSpPr>
        <p:grpSpPr bwMode="auto">
          <a:xfrm>
            <a:off x="3362325" y="3424238"/>
            <a:ext cx="4618038" cy="655637"/>
            <a:chOff x="1584" y="2308"/>
            <a:chExt cx="2909" cy="413"/>
          </a:xfrm>
        </p:grpSpPr>
        <p:sp>
          <p:nvSpPr>
            <p:cNvPr id="7192" name="Line 24">
              <a:extLst>
                <a:ext uri="{FF2B5EF4-FFF2-40B4-BE49-F238E27FC236}">
                  <a16:creationId xmlns:a16="http://schemas.microsoft.com/office/drawing/2014/main" id="{16B3FBAC-8D47-800C-4806-4973400DDA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84" y="2308"/>
              <a:ext cx="1860" cy="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3" name="Text Box 25">
              <a:extLst>
                <a:ext uri="{FF2B5EF4-FFF2-40B4-BE49-F238E27FC236}">
                  <a16:creationId xmlns:a16="http://schemas.microsoft.com/office/drawing/2014/main" id="{31AAD7DE-E7C1-7EB4-D93D-3323CFF890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1" y="2490"/>
              <a:ext cx="10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Minor Segment</a:t>
              </a:r>
            </a:p>
          </p:txBody>
        </p:sp>
      </p:grpSp>
      <p:sp>
        <p:nvSpPr>
          <p:cNvPr id="7194" name="Text Box 26">
            <a:extLst>
              <a:ext uri="{FF2B5EF4-FFF2-40B4-BE49-F238E27FC236}">
                <a16:creationId xmlns:a16="http://schemas.microsoft.com/office/drawing/2014/main" id="{CD235439-CBA7-B441-5D40-8EA759369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3811588"/>
            <a:ext cx="400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 </a:t>
            </a:r>
          </a:p>
        </p:txBody>
      </p:sp>
      <p:sp>
        <p:nvSpPr>
          <p:cNvPr id="7195" name="Text Box 27">
            <a:extLst>
              <a:ext uri="{FF2B5EF4-FFF2-40B4-BE49-F238E27FC236}">
                <a16:creationId xmlns:a16="http://schemas.microsoft.com/office/drawing/2014/main" id="{4960314D-B56E-B2A4-EB44-EF4A03ABA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0463" y="38115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</a:t>
            </a:r>
          </a:p>
        </p:txBody>
      </p:sp>
      <p:sp>
        <p:nvSpPr>
          <p:cNvPr id="7196" name="Text Box 28">
            <a:extLst>
              <a:ext uri="{FF2B5EF4-FFF2-40B4-BE49-F238E27FC236}">
                <a16:creationId xmlns:a16="http://schemas.microsoft.com/office/drawing/2014/main" id="{15514A57-4623-8DE9-1F8C-B9DBA1CAD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0150" y="381158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</a:t>
            </a:r>
          </a:p>
        </p:txBody>
      </p:sp>
      <p:sp>
        <p:nvSpPr>
          <p:cNvPr id="7197" name="Text Box 29">
            <a:extLst>
              <a:ext uri="{FF2B5EF4-FFF2-40B4-BE49-F238E27FC236}">
                <a16:creationId xmlns:a16="http://schemas.microsoft.com/office/drawing/2014/main" id="{55561B96-390B-C1CC-5EBB-C73BA7CC7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800" y="9255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198" name="Text Box 30">
            <a:extLst>
              <a:ext uri="{FF2B5EF4-FFF2-40B4-BE49-F238E27FC236}">
                <a16:creationId xmlns:a16="http://schemas.microsoft.com/office/drawing/2014/main" id="{6A9C708F-6C43-1528-CF01-3A0381183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9075" y="250348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</a:t>
            </a:r>
          </a:p>
        </p:txBody>
      </p:sp>
      <p:sp>
        <p:nvSpPr>
          <p:cNvPr id="7199" name="Text Box 31">
            <a:extLst>
              <a:ext uri="{FF2B5EF4-FFF2-40B4-BE49-F238E27FC236}">
                <a16:creationId xmlns:a16="http://schemas.microsoft.com/office/drawing/2014/main" id="{96108D8D-6230-6E1D-9FE1-1ADE01317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50" y="4738688"/>
            <a:ext cx="8223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The Shaded Segment BED</a:t>
            </a:r>
            <a:r>
              <a:rPr lang="en-US" altLang="en-US" i="1"/>
              <a:t> </a:t>
            </a:r>
            <a:r>
              <a:rPr lang="en-US" altLang="en-US"/>
              <a:t>is called the </a:t>
            </a:r>
            <a:r>
              <a:rPr lang="en-US" altLang="en-US" b="1" i="1">
                <a:solidFill>
                  <a:srgbClr val="FF0000"/>
                </a:solidFill>
              </a:rPr>
              <a:t>alternate segment</a:t>
            </a:r>
            <a:r>
              <a:rPr lang="en-US" altLang="en-US"/>
              <a:t> to the angle CBD</a:t>
            </a:r>
          </a:p>
          <a:p>
            <a:pPr algn="l"/>
            <a:r>
              <a:rPr lang="en-US" altLang="en-US"/>
              <a:t>The angle between a tangent to a circle and a chord drawn through the point</a:t>
            </a:r>
          </a:p>
          <a:p>
            <a:pPr algn="l"/>
            <a:r>
              <a:rPr lang="en-US" altLang="en-US"/>
              <a:t>of contact is equal to any angle subtended by the chord at the circumference in </a:t>
            </a:r>
          </a:p>
          <a:p>
            <a:pPr algn="l"/>
            <a:r>
              <a:rPr lang="en-US" altLang="en-US"/>
              <a:t>the alternate segment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4" grpId="0"/>
      <p:bldP spid="7195" grpId="0"/>
      <p:bldP spid="7196" grpId="0"/>
      <p:bldP spid="7197" grpId="0"/>
      <p:bldP spid="7198" grpId="0"/>
      <p:bldP spid="71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Oval 4">
            <a:extLst>
              <a:ext uri="{FF2B5EF4-FFF2-40B4-BE49-F238E27FC236}">
                <a16:creationId xmlns:a16="http://schemas.microsoft.com/office/drawing/2014/main" id="{C06C46E3-91BD-D395-2242-CCF9E1512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313" y="2509838"/>
            <a:ext cx="2743200" cy="2667000"/>
          </a:xfrm>
          <a:prstGeom prst="ellipse">
            <a:avLst/>
          </a:prstGeom>
          <a:solidFill>
            <a:srgbClr val="00FFFF">
              <a:alpha val="17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altLang="en-US"/>
          </a:p>
        </p:txBody>
      </p:sp>
      <p:grpSp>
        <p:nvGrpSpPr>
          <p:cNvPr id="8203" name="Group 11">
            <a:extLst>
              <a:ext uri="{FF2B5EF4-FFF2-40B4-BE49-F238E27FC236}">
                <a16:creationId xmlns:a16="http://schemas.microsoft.com/office/drawing/2014/main" id="{81364869-FBB8-EDC5-6CE1-DAA123617440}"/>
              </a:ext>
            </a:extLst>
          </p:cNvPr>
          <p:cNvGrpSpPr>
            <a:grpSpLocks/>
          </p:cNvGrpSpPr>
          <p:nvPr/>
        </p:nvGrpSpPr>
        <p:grpSpPr bwMode="auto">
          <a:xfrm>
            <a:off x="1547813" y="3090863"/>
            <a:ext cx="2557462" cy="1457325"/>
            <a:chOff x="913" y="1128"/>
            <a:chExt cx="1611" cy="918"/>
          </a:xfrm>
        </p:grpSpPr>
        <p:sp>
          <p:nvSpPr>
            <p:cNvPr id="8197" name="AutoShape 5">
              <a:extLst>
                <a:ext uri="{FF2B5EF4-FFF2-40B4-BE49-F238E27FC236}">
                  <a16:creationId xmlns:a16="http://schemas.microsoft.com/office/drawing/2014/main" id="{388BB968-73DA-849D-3355-4F2AFB0A0F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321761">
              <a:off x="1239" y="876"/>
              <a:ext cx="844" cy="1496"/>
            </a:xfrm>
            <a:prstGeom prst="rtTriangl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9" name="AutoShape 7">
              <a:extLst>
                <a:ext uri="{FF2B5EF4-FFF2-40B4-BE49-F238E27FC236}">
                  <a16:creationId xmlns:a16="http://schemas.microsoft.com/office/drawing/2014/main" id="{74F9CCED-333B-1D62-8B8E-7355BCCEEE7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609821" flipH="1">
              <a:off x="1251" y="876"/>
              <a:ext cx="844" cy="1496"/>
            </a:xfrm>
            <a:prstGeom prst="rtTriangle">
              <a:avLst/>
            </a:prstGeom>
            <a:solidFill>
              <a:schemeClr val="accent1">
                <a:alpha val="98000"/>
              </a:scheme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00" name="Line 8">
              <a:extLst>
                <a:ext uri="{FF2B5EF4-FFF2-40B4-BE49-F238E27FC236}">
                  <a16:creationId xmlns:a16="http://schemas.microsoft.com/office/drawing/2014/main" id="{C5C487BF-018A-B076-CF32-FD22F48EEE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60" y="1128"/>
              <a:ext cx="864" cy="5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02" name="Oval 10">
              <a:extLst>
                <a:ext uri="{FF2B5EF4-FFF2-40B4-BE49-F238E27FC236}">
                  <a16:creationId xmlns:a16="http://schemas.microsoft.com/office/drawing/2014/main" id="{EE862214-0BD0-F543-0D79-7A897CF3CD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0" y="1596"/>
              <a:ext cx="56" cy="68"/>
            </a:xfrm>
            <a:prstGeom prst="ellipse">
              <a:avLst/>
            </a:prstGeom>
            <a:solidFill>
              <a:schemeClr val="tx2">
                <a:alpha val="98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04" name="Group 12">
            <a:extLst>
              <a:ext uri="{FF2B5EF4-FFF2-40B4-BE49-F238E27FC236}">
                <a16:creationId xmlns:a16="http://schemas.microsoft.com/office/drawing/2014/main" id="{0FBAD981-2FD8-F0D8-C859-FCD0A1CC54BB}"/>
              </a:ext>
            </a:extLst>
          </p:cNvPr>
          <p:cNvGrpSpPr>
            <a:grpSpLocks/>
          </p:cNvGrpSpPr>
          <p:nvPr/>
        </p:nvGrpSpPr>
        <p:grpSpPr bwMode="auto">
          <a:xfrm>
            <a:off x="2784475" y="2236788"/>
            <a:ext cx="5356225" cy="1582737"/>
            <a:chOff x="1695" y="584"/>
            <a:chExt cx="3374" cy="997"/>
          </a:xfrm>
        </p:grpSpPr>
        <p:sp>
          <p:nvSpPr>
            <p:cNvPr id="8205" name="Line 13">
              <a:extLst>
                <a:ext uri="{FF2B5EF4-FFF2-40B4-BE49-F238E27FC236}">
                  <a16:creationId xmlns:a16="http://schemas.microsoft.com/office/drawing/2014/main" id="{DED1E536-F27E-EBD0-5FBB-E1B2001B1C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95" y="752"/>
              <a:ext cx="1698" cy="8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6" name="Text Box 14">
              <a:extLst>
                <a:ext uri="{FF2B5EF4-FFF2-40B4-BE49-F238E27FC236}">
                  <a16:creationId xmlns:a16="http://schemas.microsoft.com/office/drawing/2014/main" id="{340FB196-4D3B-0261-CAC4-468FDF4182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3" y="584"/>
              <a:ext cx="16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/>
                <a:t>Centre of Circle</a:t>
              </a:r>
            </a:p>
          </p:txBody>
        </p:sp>
      </p:grpSp>
      <p:grpSp>
        <p:nvGrpSpPr>
          <p:cNvPr id="8212" name="Group 20">
            <a:extLst>
              <a:ext uri="{FF2B5EF4-FFF2-40B4-BE49-F238E27FC236}">
                <a16:creationId xmlns:a16="http://schemas.microsoft.com/office/drawing/2014/main" id="{092E7C8B-B856-254B-03E2-4E2B13096A14}"/>
              </a:ext>
            </a:extLst>
          </p:cNvPr>
          <p:cNvGrpSpPr>
            <a:grpSpLocks/>
          </p:cNvGrpSpPr>
          <p:nvPr/>
        </p:nvGrpSpPr>
        <p:grpSpPr bwMode="auto">
          <a:xfrm>
            <a:off x="2008188" y="2679700"/>
            <a:ext cx="1543050" cy="211138"/>
            <a:chOff x="1206" y="863"/>
            <a:chExt cx="972" cy="133"/>
          </a:xfrm>
        </p:grpSpPr>
        <p:sp>
          <p:nvSpPr>
            <p:cNvPr id="8210" name="Freeform 18">
              <a:extLst>
                <a:ext uri="{FF2B5EF4-FFF2-40B4-BE49-F238E27FC236}">
                  <a16:creationId xmlns:a16="http://schemas.microsoft.com/office/drawing/2014/main" id="{AE969BA7-24B0-82CC-0530-1F3DA4E2EC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6" y="863"/>
              <a:ext cx="114" cy="118"/>
            </a:xfrm>
            <a:custGeom>
              <a:avLst/>
              <a:gdLst>
                <a:gd name="T0" fmla="*/ 42 w 114"/>
                <a:gd name="T1" fmla="*/ 1 h 118"/>
                <a:gd name="T2" fmla="*/ 60 w 114"/>
                <a:gd name="T3" fmla="*/ 13 h 118"/>
                <a:gd name="T4" fmla="*/ 78 w 114"/>
                <a:gd name="T5" fmla="*/ 25 h 118"/>
                <a:gd name="T6" fmla="*/ 114 w 114"/>
                <a:gd name="T7" fmla="*/ 49 h 118"/>
                <a:gd name="T8" fmla="*/ 72 w 114"/>
                <a:gd name="T9" fmla="*/ 118 h 118"/>
                <a:gd name="T10" fmla="*/ 0 w 114"/>
                <a:gd name="T11" fmla="*/ 79 h 118"/>
                <a:gd name="T12" fmla="*/ 42 w 114"/>
                <a:gd name="T13" fmla="*/ 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118">
                  <a:moveTo>
                    <a:pt x="42" y="1"/>
                  </a:moveTo>
                  <a:cubicBezTo>
                    <a:pt x="59" y="7"/>
                    <a:pt x="43" y="0"/>
                    <a:pt x="60" y="13"/>
                  </a:cubicBezTo>
                  <a:cubicBezTo>
                    <a:pt x="66" y="17"/>
                    <a:pt x="78" y="25"/>
                    <a:pt x="78" y="25"/>
                  </a:cubicBezTo>
                  <a:cubicBezTo>
                    <a:pt x="88" y="40"/>
                    <a:pt x="102" y="37"/>
                    <a:pt x="114" y="49"/>
                  </a:cubicBezTo>
                  <a:lnTo>
                    <a:pt x="72" y="118"/>
                  </a:lnTo>
                  <a:lnTo>
                    <a:pt x="0" y="79"/>
                  </a:lnTo>
                  <a:lnTo>
                    <a:pt x="42" y="1"/>
                  </a:lnTo>
                  <a:close/>
                </a:path>
              </a:pathLst>
            </a:custGeom>
            <a:solidFill>
              <a:schemeClr val="tx1">
                <a:alpha val="98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11" name="Freeform 19">
              <a:extLst>
                <a:ext uri="{FF2B5EF4-FFF2-40B4-BE49-F238E27FC236}">
                  <a16:creationId xmlns:a16="http://schemas.microsoft.com/office/drawing/2014/main" id="{7602FF57-15C9-D227-558F-15677882D6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0" y="906"/>
              <a:ext cx="78" cy="90"/>
            </a:xfrm>
            <a:custGeom>
              <a:avLst/>
              <a:gdLst>
                <a:gd name="T0" fmla="*/ 57 w 78"/>
                <a:gd name="T1" fmla="*/ 0 h 90"/>
                <a:gd name="T2" fmla="*/ 0 w 78"/>
                <a:gd name="T3" fmla="*/ 33 h 90"/>
                <a:gd name="T4" fmla="*/ 21 w 78"/>
                <a:gd name="T5" fmla="*/ 90 h 90"/>
                <a:gd name="T6" fmla="*/ 78 w 78"/>
                <a:gd name="T7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90">
                  <a:moveTo>
                    <a:pt x="57" y="0"/>
                  </a:moveTo>
                  <a:lnTo>
                    <a:pt x="0" y="33"/>
                  </a:lnTo>
                  <a:lnTo>
                    <a:pt x="21" y="90"/>
                  </a:lnTo>
                  <a:lnTo>
                    <a:pt x="78" y="63"/>
                  </a:lnTo>
                </a:path>
              </a:pathLst>
            </a:custGeom>
            <a:solidFill>
              <a:schemeClr val="tx1">
                <a:alpha val="98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8214" name="Text Box 22">
            <a:extLst>
              <a:ext uri="{FF2B5EF4-FFF2-40B4-BE49-F238E27FC236}">
                <a16:creationId xmlns:a16="http://schemas.microsoft.com/office/drawing/2014/main" id="{05462460-46A4-EBB1-E636-DF41322F7BB3}"/>
              </a:ext>
            </a:extLst>
          </p:cNvPr>
          <p:cNvSpPr txBox="1">
            <a:spLocks noChangeArrowheads="1"/>
          </p:cNvSpPr>
          <p:nvPr/>
        </p:nvSpPr>
        <p:spPr bwMode="auto">
          <a:xfrm rot="236949">
            <a:off x="2178050" y="3833813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98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Diameter</a:t>
            </a:r>
          </a:p>
        </p:txBody>
      </p:sp>
      <p:sp>
        <p:nvSpPr>
          <p:cNvPr id="8215" name="WordArt 23">
            <a:extLst>
              <a:ext uri="{FF2B5EF4-FFF2-40B4-BE49-F238E27FC236}">
                <a16:creationId xmlns:a16="http://schemas.microsoft.com/office/drawing/2014/main" id="{0D607274-164E-4F76-AE70-9C705EF0852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22300" y="368300"/>
            <a:ext cx="5338763" cy="2311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en-GB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The angle in a semi circle is 90 degrees!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A2B31641-7D87-4B1A-E7ED-66E067181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pPr algn="l"/>
            <a:endParaRPr lang="en-GB" altLang="en-US" sz="2400">
              <a:cs typeface="Arial" panose="020B0604020202020204" pitchFamily="34" charset="0"/>
            </a:endParaRPr>
          </a:p>
          <a:p>
            <a:pPr algn="l"/>
            <a:endParaRPr lang="en-GB" altLang="en-US" sz="2400">
              <a:cs typeface="Arial" panose="020B0604020202020204" pitchFamily="34" charset="0"/>
            </a:endParaRPr>
          </a:p>
          <a:p>
            <a:pPr algn="l"/>
            <a:endParaRPr lang="en-GB" altLang="en-US" sz="2400">
              <a:cs typeface="Arial" panose="020B0604020202020204" pitchFamily="34" charset="0"/>
            </a:endParaRPr>
          </a:p>
          <a:p>
            <a:pPr algn="l"/>
            <a:endParaRPr lang="en-GB" altLang="en-US" sz="2400">
              <a:cs typeface="Arial" panose="020B0604020202020204" pitchFamily="34" charset="0"/>
            </a:endParaRPr>
          </a:p>
          <a:p>
            <a:pPr algn="l"/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98000"/>
          </a:schemeClr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98000"/>
          </a:schemeClr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301</Words>
  <Application>Microsoft Office PowerPoint</Application>
  <PresentationFormat>On-screen Show (4:3)</PresentationFormat>
  <Paragraphs>78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Brush Script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Teacher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 Randle</dc:creator>
  <cp:lastModifiedBy>Nayan GRIFFITHS</cp:lastModifiedBy>
  <cp:revision>29</cp:revision>
  <dcterms:created xsi:type="dcterms:W3CDTF">2005-05-17T05:55:16Z</dcterms:created>
  <dcterms:modified xsi:type="dcterms:W3CDTF">2023-03-24T13:32:52Z</dcterms:modified>
</cp:coreProperties>
</file>